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381" r:id="rId2"/>
    <p:sldId id="387" r:id="rId3"/>
    <p:sldId id="447" r:id="rId4"/>
    <p:sldId id="446" r:id="rId5"/>
    <p:sldId id="295" r:id="rId6"/>
    <p:sldId id="294" r:id="rId7"/>
  </p:sldIdLst>
  <p:sldSz cx="12192000" cy="6858000"/>
  <p:notesSz cx="7104063" cy="10234613"/>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CCFF"/>
    <a:srgbClr val="CC99FF"/>
    <a:srgbClr val="9999FF"/>
    <a:srgbClr val="FFCCCC"/>
    <a:srgbClr val="526393"/>
    <a:srgbClr val="FFFF66"/>
    <a:srgbClr val="66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37" autoAdjust="0"/>
    <p:restoredTop sz="91841" autoAdjust="0"/>
  </p:normalViewPr>
  <p:slideViewPr>
    <p:cSldViewPr snapToGrid="0">
      <p:cViewPr varScale="1">
        <p:scale>
          <a:sx n="75" d="100"/>
          <a:sy n="75" d="100"/>
        </p:scale>
        <p:origin x="720" y="58"/>
      </p:cViewPr>
      <p:guideLst/>
    </p:cSldViewPr>
  </p:slideViewPr>
  <p:outlineViewPr>
    <p:cViewPr>
      <p:scale>
        <a:sx n="33" d="100"/>
        <a:sy n="33" d="100"/>
      </p:scale>
      <p:origin x="0" y="-89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72A570-B2F6-44DC-A4DA-18D75214D3B8}" type="doc">
      <dgm:prSet loTypeId="urn:microsoft.com/office/officeart/2005/8/layout/venn1" loCatId="relationship" qsTypeId="urn:microsoft.com/office/officeart/2005/8/quickstyle/simple1" qsCatId="simple" csTypeId="urn:microsoft.com/office/officeart/2005/8/colors/accent0_2" csCatId="mainScheme" phldr="1"/>
      <dgm:spPr/>
      <dgm:t>
        <a:bodyPr/>
        <a:lstStyle/>
        <a:p>
          <a:endParaRPr lang="da-DK"/>
        </a:p>
      </dgm:t>
    </dgm:pt>
    <dgm:pt modelId="{30C1BB9D-244E-42B9-92F4-92FD425FB9AC}">
      <dgm:prSet/>
      <dgm:spPr/>
      <dgm:t>
        <a:bodyPr/>
        <a:lstStyle/>
        <a:p>
          <a:r>
            <a:rPr lang="da-DK" dirty="0">
              <a:latin typeface="Georgia" panose="02040502050405020303" pitchFamily="18" charset="0"/>
            </a:rPr>
            <a:t>EXERCISE</a:t>
          </a:r>
        </a:p>
      </dgm:t>
    </dgm:pt>
    <dgm:pt modelId="{E51C0C8E-F896-42ED-B16C-F5ECAD641A52}" type="parTrans" cxnId="{E3A9905C-850D-4DC4-A9E2-787CFD994EFD}">
      <dgm:prSet/>
      <dgm:spPr/>
      <dgm:t>
        <a:bodyPr/>
        <a:lstStyle/>
        <a:p>
          <a:endParaRPr lang="da-DK"/>
        </a:p>
      </dgm:t>
    </dgm:pt>
    <dgm:pt modelId="{E6F4A996-4BF7-4DB9-ABDC-E88B11EC7F54}" type="sibTrans" cxnId="{E3A9905C-850D-4DC4-A9E2-787CFD994EFD}">
      <dgm:prSet/>
      <dgm:spPr/>
      <dgm:t>
        <a:bodyPr/>
        <a:lstStyle/>
        <a:p>
          <a:endParaRPr lang="da-DK"/>
        </a:p>
      </dgm:t>
    </dgm:pt>
    <dgm:pt modelId="{1EB83255-E245-4F03-B08F-D1F36DB74EAA}">
      <dgm:prSet/>
      <dgm:spPr/>
      <dgm:t>
        <a:bodyPr/>
        <a:lstStyle/>
        <a:p>
          <a:r>
            <a:rPr lang="da-DK" dirty="0">
              <a:latin typeface="Georgia" panose="02040502050405020303" pitchFamily="18" charset="0"/>
            </a:rPr>
            <a:t>NUTRITION</a:t>
          </a:r>
        </a:p>
      </dgm:t>
    </dgm:pt>
    <dgm:pt modelId="{91E5386B-6817-425A-9F3C-EA9D77F0F085}" type="parTrans" cxnId="{E4E47A05-DBCB-4AB5-9A1E-0FEED947BDFD}">
      <dgm:prSet/>
      <dgm:spPr/>
      <dgm:t>
        <a:bodyPr/>
        <a:lstStyle/>
        <a:p>
          <a:endParaRPr lang="da-DK"/>
        </a:p>
      </dgm:t>
    </dgm:pt>
    <dgm:pt modelId="{E3ED5609-E730-4387-B069-39A138ACFA9B}" type="sibTrans" cxnId="{E4E47A05-DBCB-4AB5-9A1E-0FEED947BDFD}">
      <dgm:prSet/>
      <dgm:spPr/>
      <dgm:t>
        <a:bodyPr/>
        <a:lstStyle/>
        <a:p>
          <a:endParaRPr lang="da-DK"/>
        </a:p>
      </dgm:t>
    </dgm:pt>
    <dgm:pt modelId="{8D14397A-14C6-43E1-8757-4ED1C2D7D133}" type="pres">
      <dgm:prSet presAssocID="{3E72A570-B2F6-44DC-A4DA-18D75214D3B8}" presName="compositeShape" presStyleCnt="0">
        <dgm:presLayoutVars>
          <dgm:chMax val="7"/>
          <dgm:dir/>
          <dgm:resizeHandles val="exact"/>
        </dgm:presLayoutVars>
      </dgm:prSet>
      <dgm:spPr/>
    </dgm:pt>
    <dgm:pt modelId="{DBFB3374-1EA2-4FAC-B0B7-F2000B27CADB}" type="pres">
      <dgm:prSet presAssocID="{30C1BB9D-244E-42B9-92F4-92FD425FB9AC}" presName="circ1" presStyleLbl="vennNode1" presStyleIdx="0" presStyleCnt="2"/>
      <dgm:spPr/>
    </dgm:pt>
    <dgm:pt modelId="{32DAE9E6-395F-4D68-8D98-95BEE34910E6}" type="pres">
      <dgm:prSet presAssocID="{30C1BB9D-244E-42B9-92F4-92FD425FB9AC}" presName="circ1Tx" presStyleLbl="revTx" presStyleIdx="0" presStyleCnt="0">
        <dgm:presLayoutVars>
          <dgm:chMax val="0"/>
          <dgm:chPref val="0"/>
          <dgm:bulletEnabled val="1"/>
        </dgm:presLayoutVars>
      </dgm:prSet>
      <dgm:spPr/>
    </dgm:pt>
    <dgm:pt modelId="{251A5207-DF16-48E8-B4BA-F5E4FF4BE822}" type="pres">
      <dgm:prSet presAssocID="{1EB83255-E245-4F03-B08F-D1F36DB74EAA}" presName="circ2" presStyleLbl="vennNode1" presStyleIdx="1" presStyleCnt="2"/>
      <dgm:spPr/>
    </dgm:pt>
    <dgm:pt modelId="{58186B22-3C0D-49B2-BC92-C74BB4A9520C}" type="pres">
      <dgm:prSet presAssocID="{1EB83255-E245-4F03-B08F-D1F36DB74EAA}" presName="circ2Tx" presStyleLbl="revTx" presStyleIdx="0" presStyleCnt="0">
        <dgm:presLayoutVars>
          <dgm:chMax val="0"/>
          <dgm:chPref val="0"/>
          <dgm:bulletEnabled val="1"/>
        </dgm:presLayoutVars>
      </dgm:prSet>
      <dgm:spPr/>
    </dgm:pt>
  </dgm:ptLst>
  <dgm:cxnLst>
    <dgm:cxn modelId="{E4E47A05-DBCB-4AB5-9A1E-0FEED947BDFD}" srcId="{3E72A570-B2F6-44DC-A4DA-18D75214D3B8}" destId="{1EB83255-E245-4F03-B08F-D1F36DB74EAA}" srcOrd="1" destOrd="0" parTransId="{91E5386B-6817-425A-9F3C-EA9D77F0F085}" sibTransId="{E3ED5609-E730-4387-B069-39A138ACFA9B}"/>
    <dgm:cxn modelId="{E263DD14-54A1-43F7-BEFB-97F742C8792A}" type="presOf" srcId="{1EB83255-E245-4F03-B08F-D1F36DB74EAA}" destId="{58186B22-3C0D-49B2-BC92-C74BB4A9520C}" srcOrd="1" destOrd="0" presId="urn:microsoft.com/office/officeart/2005/8/layout/venn1"/>
    <dgm:cxn modelId="{E3A9905C-850D-4DC4-A9E2-787CFD994EFD}" srcId="{3E72A570-B2F6-44DC-A4DA-18D75214D3B8}" destId="{30C1BB9D-244E-42B9-92F4-92FD425FB9AC}" srcOrd="0" destOrd="0" parTransId="{E51C0C8E-F896-42ED-B16C-F5ECAD641A52}" sibTransId="{E6F4A996-4BF7-4DB9-ABDC-E88B11EC7F54}"/>
    <dgm:cxn modelId="{2F9D84CA-90B0-4A04-AD76-F580B94A0BEE}" type="presOf" srcId="{1EB83255-E245-4F03-B08F-D1F36DB74EAA}" destId="{251A5207-DF16-48E8-B4BA-F5E4FF4BE822}" srcOrd="0" destOrd="0" presId="urn:microsoft.com/office/officeart/2005/8/layout/venn1"/>
    <dgm:cxn modelId="{98BC34DF-CB79-4577-823C-13861FBC44E2}" type="presOf" srcId="{30C1BB9D-244E-42B9-92F4-92FD425FB9AC}" destId="{32DAE9E6-395F-4D68-8D98-95BEE34910E6}" srcOrd="1" destOrd="0" presId="urn:microsoft.com/office/officeart/2005/8/layout/venn1"/>
    <dgm:cxn modelId="{7293DDEC-54C3-4608-92B8-D76F88C3C3CA}" type="presOf" srcId="{3E72A570-B2F6-44DC-A4DA-18D75214D3B8}" destId="{8D14397A-14C6-43E1-8757-4ED1C2D7D133}" srcOrd="0" destOrd="0" presId="urn:microsoft.com/office/officeart/2005/8/layout/venn1"/>
    <dgm:cxn modelId="{B93083F3-7C71-493A-84C2-A1E3BA80577C}" type="presOf" srcId="{30C1BB9D-244E-42B9-92F4-92FD425FB9AC}" destId="{DBFB3374-1EA2-4FAC-B0B7-F2000B27CADB}" srcOrd="0" destOrd="0" presId="urn:microsoft.com/office/officeart/2005/8/layout/venn1"/>
    <dgm:cxn modelId="{D1FA2C97-966E-4E32-8682-4BAAF6A151A3}" type="presParOf" srcId="{8D14397A-14C6-43E1-8757-4ED1C2D7D133}" destId="{DBFB3374-1EA2-4FAC-B0B7-F2000B27CADB}" srcOrd="0" destOrd="0" presId="urn:microsoft.com/office/officeart/2005/8/layout/venn1"/>
    <dgm:cxn modelId="{4E75D89A-25D8-4CE7-B377-3A81726FE50D}" type="presParOf" srcId="{8D14397A-14C6-43E1-8757-4ED1C2D7D133}" destId="{32DAE9E6-395F-4D68-8D98-95BEE34910E6}" srcOrd="1" destOrd="0" presId="urn:microsoft.com/office/officeart/2005/8/layout/venn1"/>
    <dgm:cxn modelId="{B23CE2A0-06D9-4A8C-BFA9-796DD32FAE85}" type="presParOf" srcId="{8D14397A-14C6-43E1-8757-4ED1C2D7D133}" destId="{251A5207-DF16-48E8-B4BA-F5E4FF4BE822}" srcOrd="2" destOrd="0" presId="urn:microsoft.com/office/officeart/2005/8/layout/venn1"/>
    <dgm:cxn modelId="{2D23AEED-57B7-4278-8659-61621C34A232}" type="presParOf" srcId="{8D14397A-14C6-43E1-8757-4ED1C2D7D133}" destId="{58186B22-3C0D-49B2-BC92-C74BB4A9520C}"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FB3374-1EA2-4FAC-B0B7-F2000B27CADB}">
      <dsp:nvSpPr>
        <dsp:cNvPr id="0" name=""/>
        <dsp:cNvSpPr/>
      </dsp:nvSpPr>
      <dsp:spPr>
        <a:xfrm>
          <a:off x="1477519" y="4809"/>
          <a:ext cx="1758601" cy="1758601"/>
        </a:xfrm>
        <a:prstGeom prst="ellipse">
          <a:avLst/>
        </a:prstGeom>
        <a:solidFill>
          <a:schemeClr val="lt1">
            <a:alpha val="5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da-DK" sz="1300" kern="1200" dirty="0">
              <a:latin typeface="Georgia" panose="02040502050405020303" pitchFamily="18" charset="0"/>
            </a:rPr>
            <a:t>EXERCISE</a:t>
          </a:r>
        </a:p>
      </dsp:txBody>
      <dsp:txXfrm>
        <a:off x="1723090" y="212186"/>
        <a:ext cx="1013968" cy="1343847"/>
      </dsp:txXfrm>
    </dsp:sp>
    <dsp:sp modelId="{251A5207-DF16-48E8-B4BA-F5E4FF4BE822}">
      <dsp:nvSpPr>
        <dsp:cNvPr id="0" name=""/>
        <dsp:cNvSpPr/>
      </dsp:nvSpPr>
      <dsp:spPr>
        <a:xfrm>
          <a:off x="2744980" y="4809"/>
          <a:ext cx="1758601" cy="1758601"/>
        </a:xfrm>
        <a:prstGeom prst="ellipse">
          <a:avLst/>
        </a:prstGeom>
        <a:solidFill>
          <a:schemeClr val="lt1">
            <a:alpha val="5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da-DK" sz="1300" kern="1200" dirty="0">
              <a:latin typeface="Georgia" panose="02040502050405020303" pitchFamily="18" charset="0"/>
            </a:rPr>
            <a:t>NUTRITION</a:t>
          </a:r>
        </a:p>
      </dsp:txBody>
      <dsp:txXfrm>
        <a:off x="3244043" y="212186"/>
        <a:ext cx="1013968" cy="134384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3078427" cy="513508"/>
          </a:xfrm>
          <a:prstGeom prst="rect">
            <a:avLst/>
          </a:prstGeom>
        </p:spPr>
        <p:txBody>
          <a:bodyPr vert="horz" lIns="94796" tIns="47398" rIns="94796" bIns="47398" rtlCol="0"/>
          <a:lstStyle>
            <a:lvl1pPr algn="l">
              <a:defRPr sz="1200"/>
            </a:lvl1pPr>
          </a:lstStyle>
          <a:p>
            <a:endParaRPr lang="da-DK"/>
          </a:p>
        </p:txBody>
      </p:sp>
      <p:sp>
        <p:nvSpPr>
          <p:cNvPr id="3" name="Pladsholder til dato 2"/>
          <p:cNvSpPr>
            <a:spLocks noGrp="1"/>
          </p:cNvSpPr>
          <p:nvPr>
            <p:ph type="dt" idx="1"/>
          </p:nvPr>
        </p:nvSpPr>
        <p:spPr>
          <a:xfrm>
            <a:off x="4023993" y="0"/>
            <a:ext cx="3078427" cy="513508"/>
          </a:xfrm>
          <a:prstGeom prst="rect">
            <a:avLst/>
          </a:prstGeom>
        </p:spPr>
        <p:txBody>
          <a:bodyPr vert="horz" lIns="94796" tIns="47398" rIns="94796" bIns="47398" rtlCol="0"/>
          <a:lstStyle>
            <a:lvl1pPr algn="r">
              <a:defRPr sz="1200"/>
            </a:lvl1pPr>
          </a:lstStyle>
          <a:p>
            <a:fld id="{6C546992-E215-4CE2-8628-BCD50EB47E83}" type="datetimeFigureOut">
              <a:rPr lang="da-DK" smtClean="0"/>
              <a:t>27-01-2021</a:t>
            </a:fld>
            <a:endParaRPr lang="da-DK"/>
          </a:p>
        </p:txBody>
      </p:sp>
      <p:sp>
        <p:nvSpPr>
          <p:cNvPr id="4" name="Pladsholder til slidebillede 3"/>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4796" tIns="47398" rIns="94796" bIns="47398" rtlCol="0" anchor="ctr"/>
          <a:lstStyle/>
          <a:p>
            <a:endParaRPr lang="da-DK"/>
          </a:p>
        </p:txBody>
      </p:sp>
      <p:sp>
        <p:nvSpPr>
          <p:cNvPr id="5" name="Pladsholder til noter 4"/>
          <p:cNvSpPr>
            <a:spLocks noGrp="1"/>
          </p:cNvSpPr>
          <p:nvPr>
            <p:ph type="body" sz="quarter" idx="3"/>
          </p:nvPr>
        </p:nvSpPr>
        <p:spPr>
          <a:xfrm>
            <a:off x="710407" y="4925407"/>
            <a:ext cx="5683250" cy="4029879"/>
          </a:xfrm>
          <a:prstGeom prst="rect">
            <a:avLst/>
          </a:prstGeom>
        </p:spPr>
        <p:txBody>
          <a:bodyPr vert="horz" lIns="94796" tIns="47398" rIns="94796" bIns="47398"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721107"/>
            <a:ext cx="3078427" cy="513507"/>
          </a:xfrm>
          <a:prstGeom prst="rect">
            <a:avLst/>
          </a:prstGeom>
        </p:spPr>
        <p:txBody>
          <a:bodyPr vert="horz" lIns="94796" tIns="47398" rIns="94796" bIns="47398" rtlCol="0" anchor="b"/>
          <a:lstStyle>
            <a:lvl1pPr algn="l">
              <a:defRPr sz="1200"/>
            </a:lvl1pPr>
          </a:lstStyle>
          <a:p>
            <a:endParaRPr lang="da-DK"/>
          </a:p>
        </p:txBody>
      </p:sp>
      <p:sp>
        <p:nvSpPr>
          <p:cNvPr id="7" name="Pladsholder til slidenummer 6"/>
          <p:cNvSpPr>
            <a:spLocks noGrp="1"/>
          </p:cNvSpPr>
          <p:nvPr>
            <p:ph type="sldNum" sz="quarter" idx="5"/>
          </p:nvPr>
        </p:nvSpPr>
        <p:spPr>
          <a:xfrm>
            <a:off x="4023993" y="9721107"/>
            <a:ext cx="3078427" cy="513507"/>
          </a:xfrm>
          <a:prstGeom prst="rect">
            <a:avLst/>
          </a:prstGeom>
        </p:spPr>
        <p:txBody>
          <a:bodyPr vert="horz" lIns="94796" tIns="47398" rIns="94796" bIns="47398" rtlCol="0" anchor="b"/>
          <a:lstStyle>
            <a:lvl1pPr algn="r">
              <a:defRPr sz="1200"/>
            </a:lvl1pPr>
          </a:lstStyle>
          <a:p>
            <a:fld id="{70035214-5EC0-40D0-A25C-4455D95ADA19}" type="slidenum">
              <a:rPr lang="da-DK" smtClean="0"/>
              <a:t>‹nr.›</a:t>
            </a:fld>
            <a:endParaRPr lang="da-DK"/>
          </a:p>
        </p:txBody>
      </p:sp>
    </p:spTree>
    <p:extLst>
      <p:ext uri="{BB962C8B-B14F-4D97-AF65-F5344CB8AC3E}">
        <p14:creationId xmlns:p14="http://schemas.microsoft.com/office/powerpoint/2010/main" val="1560549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177742" indent="-177742">
              <a:buFontTx/>
              <a:buChar char="-"/>
            </a:pPr>
            <a:r>
              <a:rPr lang="da-DK" dirty="0"/>
              <a:t>C:</a:t>
            </a:r>
          </a:p>
          <a:p>
            <a:pPr marL="177742" indent="-177742">
              <a:buFontTx/>
              <a:buChar char="-"/>
            </a:pPr>
            <a:r>
              <a:rPr lang="da-DK" dirty="0"/>
              <a:t>Grib stafetten – to dages kompetenceløft. Formål: Styrke værktøjer i værktøjskassen når de møder borger med ernæringsproblemstillinger. Vi skal alle gribe stafetten, men ud fra vores perspektiv og de rammer vi møder borgeren i. Således at det bliver en tværfaglig ernæringsindsats  </a:t>
            </a:r>
          </a:p>
          <a:p>
            <a:pPr marL="177742" indent="-177742">
              <a:buFontTx/>
              <a:buChar char="-"/>
            </a:pPr>
            <a:r>
              <a:rPr lang="da-DK" dirty="0"/>
              <a:t>Præsentation af dagens program</a:t>
            </a:r>
          </a:p>
          <a:p>
            <a:pPr marL="177742" indent="-177742">
              <a:buFontTx/>
              <a:buChar char="-"/>
            </a:pPr>
            <a:r>
              <a:rPr lang="da-DK" dirty="0"/>
              <a:t>På dag 2bliver vi mere praksisnære. Vi omsætter den baggrundsviden fra sidst, til konkrete anbefalinger til borgeren. Vi bliver helt praktiske i vores eksempler så det er inspiration man kan tage direkte med ud til borgeren.</a:t>
            </a:r>
          </a:p>
        </p:txBody>
      </p:sp>
      <p:sp>
        <p:nvSpPr>
          <p:cNvPr id="4" name="Pladsholder til slidenummer 3"/>
          <p:cNvSpPr>
            <a:spLocks noGrp="1"/>
          </p:cNvSpPr>
          <p:nvPr>
            <p:ph type="sldNum" sz="quarter" idx="5"/>
          </p:nvPr>
        </p:nvSpPr>
        <p:spPr/>
        <p:txBody>
          <a:bodyPr/>
          <a:lstStyle/>
          <a:p>
            <a:fld id="{70035214-5EC0-40D0-A25C-4455D95ADA19}" type="slidenum">
              <a:rPr lang="da-DK" smtClean="0"/>
              <a:t>1</a:t>
            </a:fld>
            <a:endParaRPr lang="da-DK"/>
          </a:p>
        </p:txBody>
      </p:sp>
    </p:spTree>
    <p:extLst>
      <p:ext uri="{BB962C8B-B14F-4D97-AF65-F5344CB8AC3E}">
        <p14:creationId xmlns:p14="http://schemas.microsoft.com/office/powerpoint/2010/main" val="4228587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A: opsummering fra sidst – vi arbejder mod det samme og kan styrke effekten af hinandens arbejde</a:t>
            </a:r>
          </a:p>
        </p:txBody>
      </p:sp>
      <p:sp>
        <p:nvSpPr>
          <p:cNvPr id="4" name="Pladsholder til slidenummer 3"/>
          <p:cNvSpPr>
            <a:spLocks noGrp="1"/>
          </p:cNvSpPr>
          <p:nvPr>
            <p:ph type="sldNum" sz="quarter" idx="5"/>
          </p:nvPr>
        </p:nvSpPr>
        <p:spPr/>
        <p:txBody>
          <a:bodyPr/>
          <a:lstStyle/>
          <a:p>
            <a:fld id="{70035214-5EC0-40D0-A25C-4455D95ADA19}" type="slidenum">
              <a:rPr lang="da-DK" smtClean="0"/>
              <a:t>2</a:t>
            </a:fld>
            <a:endParaRPr lang="da-DK"/>
          </a:p>
        </p:txBody>
      </p:sp>
    </p:spTree>
    <p:extLst>
      <p:ext uri="{BB962C8B-B14F-4D97-AF65-F5344CB8AC3E}">
        <p14:creationId xmlns:p14="http://schemas.microsoft.com/office/powerpoint/2010/main" val="1278932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Tilføj evt. grafer på dette slide</a:t>
            </a:r>
          </a:p>
        </p:txBody>
      </p:sp>
      <p:sp>
        <p:nvSpPr>
          <p:cNvPr id="4" name="Pladsholder til slidenummer 3"/>
          <p:cNvSpPr>
            <a:spLocks noGrp="1"/>
          </p:cNvSpPr>
          <p:nvPr>
            <p:ph type="sldNum" sz="quarter" idx="5"/>
          </p:nvPr>
        </p:nvSpPr>
        <p:spPr/>
        <p:txBody>
          <a:bodyPr/>
          <a:lstStyle/>
          <a:p>
            <a:pPr defTabSz="947958">
              <a:defRPr/>
            </a:pPr>
            <a:fld id="{5D01DBF9-A730-4606-9963-02C1F31F567E}" type="slidenum">
              <a:rPr lang="da-DK">
                <a:solidFill>
                  <a:prstClr val="black"/>
                </a:solidFill>
                <a:latin typeface="Calibri" panose="020F0502020204030204"/>
              </a:rPr>
              <a:pPr defTabSz="947958">
                <a:defRPr/>
              </a:pPr>
              <a:t>3</a:t>
            </a:fld>
            <a:endParaRPr lang="da-DK">
              <a:solidFill>
                <a:prstClr val="black"/>
              </a:solidFill>
              <a:latin typeface="Calibri" panose="020F0502020204030204"/>
            </a:endParaRPr>
          </a:p>
        </p:txBody>
      </p:sp>
    </p:spTree>
    <p:extLst>
      <p:ext uri="{BB962C8B-B14F-4D97-AF65-F5344CB8AC3E}">
        <p14:creationId xmlns:p14="http://schemas.microsoft.com/office/powerpoint/2010/main" val="295324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Tilføj evt. grafer på dette slide</a:t>
            </a:r>
          </a:p>
        </p:txBody>
      </p:sp>
      <p:sp>
        <p:nvSpPr>
          <p:cNvPr id="4" name="Pladsholder til slidenummer 3"/>
          <p:cNvSpPr>
            <a:spLocks noGrp="1"/>
          </p:cNvSpPr>
          <p:nvPr>
            <p:ph type="sldNum" sz="quarter" idx="5"/>
          </p:nvPr>
        </p:nvSpPr>
        <p:spPr/>
        <p:txBody>
          <a:bodyPr/>
          <a:lstStyle/>
          <a:p>
            <a:pPr defTabSz="947958">
              <a:defRPr/>
            </a:pPr>
            <a:fld id="{5D01DBF9-A730-4606-9963-02C1F31F567E}" type="slidenum">
              <a:rPr lang="da-DK">
                <a:solidFill>
                  <a:prstClr val="black"/>
                </a:solidFill>
                <a:latin typeface="Calibri" panose="020F0502020204030204"/>
              </a:rPr>
              <a:pPr defTabSz="947958">
                <a:defRPr/>
              </a:pPr>
              <a:t>4</a:t>
            </a:fld>
            <a:endParaRPr lang="da-DK">
              <a:solidFill>
                <a:prstClr val="black"/>
              </a:solidFill>
              <a:latin typeface="Calibri" panose="020F0502020204030204"/>
            </a:endParaRPr>
          </a:p>
        </p:txBody>
      </p:sp>
    </p:spTree>
    <p:extLst>
      <p:ext uri="{BB962C8B-B14F-4D97-AF65-F5344CB8AC3E}">
        <p14:creationId xmlns:p14="http://schemas.microsoft.com/office/powerpoint/2010/main" val="1778512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A</a:t>
            </a:r>
          </a:p>
        </p:txBody>
      </p:sp>
      <p:sp>
        <p:nvSpPr>
          <p:cNvPr id="4" name="Pladsholder til slidenummer 3"/>
          <p:cNvSpPr>
            <a:spLocks noGrp="1"/>
          </p:cNvSpPr>
          <p:nvPr>
            <p:ph type="sldNum" sz="quarter" idx="5"/>
          </p:nvPr>
        </p:nvSpPr>
        <p:spPr/>
        <p:txBody>
          <a:bodyPr/>
          <a:lstStyle/>
          <a:p>
            <a:pPr defTabSz="947958">
              <a:defRPr/>
            </a:pPr>
            <a:fld id="{5D01DBF9-A730-4606-9963-02C1F31F567E}" type="slidenum">
              <a:rPr lang="da-DK">
                <a:solidFill>
                  <a:prstClr val="black"/>
                </a:solidFill>
                <a:latin typeface="Calibri" panose="020F0502020204030204"/>
              </a:rPr>
              <a:pPr defTabSz="947958">
                <a:defRPr/>
              </a:pPr>
              <a:t>5</a:t>
            </a:fld>
            <a:endParaRPr lang="da-DK">
              <a:solidFill>
                <a:prstClr val="black"/>
              </a:solidFill>
              <a:latin typeface="Calibri" panose="020F0502020204030204"/>
            </a:endParaRPr>
          </a:p>
        </p:txBody>
      </p:sp>
    </p:spTree>
    <p:extLst>
      <p:ext uri="{BB962C8B-B14F-4D97-AF65-F5344CB8AC3E}">
        <p14:creationId xmlns:p14="http://schemas.microsoft.com/office/powerpoint/2010/main" val="3185598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C</a:t>
            </a:r>
          </a:p>
        </p:txBody>
      </p:sp>
      <p:sp>
        <p:nvSpPr>
          <p:cNvPr id="4" name="Pladsholder til slidenummer 3"/>
          <p:cNvSpPr>
            <a:spLocks noGrp="1"/>
          </p:cNvSpPr>
          <p:nvPr>
            <p:ph type="sldNum" sz="quarter" idx="5"/>
          </p:nvPr>
        </p:nvSpPr>
        <p:spPr/>
        <p:txBody>
          <a:bodyPr/>
          <a:lstStyle/>
          <a:p>
            <a:pPr defTabSz="947958">
              <a:defRPr/>
            </a:pPr>
            <a:fld id="{5D01DBF9-A730-4606-9963-02C1F31F567E}" type="slidenum">
              <a:rPr lang="da-DK">
                <a:solidFill>
                  <a:prstClr val="black"/>
                </a:solidFill>
                <a:latin typeface="Calibri" panose="020F0502020204030204"/>
              </a:rPr>
              <a:pPr defTabSz="947958">
                <a:defRPr/>
              </a:pPr>
              <a:t>6</a:t>
            </a:fld>
            <a:endParaRPr lang="da-DK">
              <a:solidFill>
                <a:prstClr val="black"/>
              </a:solidFill>
              <a:latin typeface="Calibri" panose="020F0502020204030204"/>
            </a:endParaRPr>
          </a:p>
        </p:txBody>
      </p:sp>
    </p:spTree>
    <p:extLst>
      <p:ext uri="{BB962C8B-B14F-4D97-AF65-F5344CB8AC3E}">
        <p14:creationId xmlns:p14="http://schemas.microsoft.com/office/powerpoint/2010/main" val="2702574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E49A8C-3665-443A-985D-7F703C19A7D1}"/>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2D320709-6B96-4DBB-9346-7310FC699E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B61E61B0-0153-4C75-885B-22C54D53058F}"/>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5" name="Pladsholder til sidefod 4">
            <a:extLst>
              <a:ext uri="{FF2B5EF4-FFF2-40B4-BE49-F238E27FC236}">
                <a16:creationId xmlns:a16="http://schemas.microsoft.com/office/drawing/2014/main" id="{E755A8EF-56C1-4319-AC1E-6A2F25C36A17}"/>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ACE05342-FD2B-4231-B971-B38C2A7E0FB4}"/>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162771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E6D6B9-1991-4C1A-A847-DACF1D6DB71A}"/>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926C83C0-1FB7-4A0A-AE2A-6493CBEC4369}"/>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7222E6C-FC3D-4BB8-B253-BE27063015C7}"/>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5" name="Pladsholder til sidefod 4">
            <a:extLst>
              <a:ext uri="{FF2B5EF4-FFF2-40B4-BE49-F238E27FC236}">
                <a16:creationId xmlns:a16="http://schemas.microsoft.com/office/drawing/2014/main" id="{2C2653CC-57AA-423E-9240-BED36943DBF0}"/>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35191F39-4B17-4071-80BA-0F0588970B71}"/>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4093564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C317C524-D1BB-4318-87DC-A339290822D6}"/>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7DB5195-085B-45B0-8BA8-EF69307DD9B7}"/>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BC84E2B-0AAE-4D37-8C7F-8D5FD604490E}"/>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5" name="Pladsholder til sidefod 4">
            <a:extLst>
              <a:ext uri="{FF2B5EF4-FFF2-40B4-BE49-F238E27FC236}">
                <a16:creationId xmlns:a16="http://schemas.microsoft.com/office/drawing/2014/main" id="{5180AF40-FA57-4304-8587-0BC713D2814F}"/>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3AC34695-EF69-4D46-AA99-EFD3FF262EC7}"/>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363194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AB8711-3345-4530-8E21-27633B4028EF}"/>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BF6F04C0-54DD-482B-8D56-46A175A71FA9}"/>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29688B55-C986-42DC-B51A-BD8C93CD77FC}"/>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5" name="Pladsholder til sidefod 4">
            <a:extLst>
              <a:ext uri="{FF2B5EF4-FFF2-40B4-BE49-F238E27FC236}">
                <a16:creationId xmlns:a16="http://schemas.microsoft.com/office/drawing/2014/main" id="{6FD4AB14-036C-4488-A992-484B9ADD0093}"/>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F8963C84-7DC5-46FF-AE00-3042B854623E}"/>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2986692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6817D7-E61B-41F1-A371-5C7A1E13C042}"/>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7FDC8CA1-48D8-4A9F-86B5-E945C69468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3D1C263C-BF51-40A9-968C-A916C462C40C}"/>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5" name="Pladsholder til sidefod 4">
            <a:extLst>
              <a:ext uri="{FF2B5EF4-FFF2-40B4-BE49-F238E27FC236}">
                <a16:creationId xmlns:a16="http://schemas.microsoft.com/office/drawing/2014/main" id="{C3B8A417-F4A5-4B0C-B7ED-B556F5DCDC0F}"/>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8994341-C576-4811-8CDA-6151283D07B9}"/>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769957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D0AFC5-1CF7-4ECC-B0EC-EC8766709CDF}"/>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519F4A73-FDB7-4217-8E7D-4F1008D8B89B}"/>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676290D1-8695-4A11-8B24-1C4FB50FB804}"/>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CD5BD4F8-1FFD-4D51-96DF-FA998002BA6B}"/>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6" name="Pladsholder til sidefod 5">
            <a:extLst>
              <a:ext uri="{FF2B5EF4-FFF2-40B4-BE49-F238E27FC236}">
                <a16:creationId xmlns:a16="http://schemas.microsoft.com/office/drawing/2014/main" id="{D5887D61-ED8E-4F22-A2A3-DFA3CBB57D69}"/>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E0CFB3CB-AA44-413B-AB61-D73E3CE6B73B}"/>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1482913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B9F738-67CD-4B06-963F-FE45F7909FE9}"/>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94AA75F7-1946-4BB8-A472-92F155A45E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7770AD41-4225-4125-ADD9-20282B894C87}"/>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7B2C4F5F-07A1-4679-9454-489A5F0BED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33E07259-447A-48C7-913A-2DD4D0F78675}"/>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15845F0F-3D34-430C-895B-7DC70F4D282E}"/>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8" name="Pladsholder til sidefod 7">
            <a:extLst>
              <a:ext uri="{FF2B5EF4-FFF2-40B4-BE49-F238E27FC236}">
                <a16:creationId xmlns:a16="http://schemas.microsoft.com/office/drawing/2014/main" id="{E20DC61B-D36E-429C-8AD6-964E19D17249}"/>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369CBF05-4B7F-4AAA-9EED-A0EFC5A54A4A}"/>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3166574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729796-A743-40C1-B9B9-296DFD603D57}"/>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4C526209-4EE6-4381-99D8-1EE3F539EC89}"/>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4" name="Pladsholder til sidefod 3">
            <a:extLst>
              <a:ext uri="{FF2B5EF4-FFF2-40B4-BE49-F238E27FC236}">
                <a16:creationId xmlns:a16="http://schemas.microsoft.com/office/drawing/2014/main" id="{2CC987A3-C9D3-4F96-8C18-CA72569E2267}"/>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86471B53-19B1-4A16-B5DB-C96C434B2EE8}"/>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281000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E466C389-A363-4F82-A8AD-678EC4CB4842}"/>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3" name="Pladsholder til sidefod 2">
            <a:extLst>
              <a:ext uri="{FF2B5EF4-FFF2-40B4-BE49-F238E27FC236}">
                <a16:creationId xmlns:a16="http://schemas.microsoft.com/office/drawing/2014/main" id="{3BBE89D1-F27D-465F-B557-21AB85D3BC4B}"/>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246D9AC1-5D34-4D3C-AA82-F70B7EEDB63D}"/>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2482518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FABB4-DF9B-4754-8002-822AA6FFB3E6}"/>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2BA6D326-8E21-467F-8775-4039DB2FC9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B4AB5693-1545-4FF6-BFE6-FA0F29D891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916AB0EC-BEAD-4A55-8FE2-4259B2BD952D}"/>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6" name="Pladsholder til sidefod 5">
            <a:extLst>
              <a:ext uri="{FF2B5EF4-FFF2-40B4-BE49-F238E27FC236}">
                <a16:creationId xmlns:a16="http://schemas.microsoft.com/office/drawing/2014/main" id="{6D163156-CC30-4885-903D-512DD1F658A0}"/>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D899D795-E727-409F-8841-155FDAE31327}"/>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811889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DE7241-3903-425A-ABA2-C4255EBB104D}"/>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62CDF75B-4892-4DC6-94CA-1EFDB2B0C7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E04F6F42-3DB1-4DE8-BF2C-98E7B093C6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CDB12F1-693B-4D18-BFC8-B5E597A9B410}"/>
              </a:ext>
            </a:extLst>
          </p:cNvPr>
          <p:cNvSpPr>
            <a:spLocks noGrp="1"/>
          </p:cNvSpPr>
          <p:nvPr>
            <p:ph type="dt" sz="half" idx="10"/>
          </p:nvPr>
        </p:nvSpPr>
        <p:spPr/>
        <p:txBody>
          <a:bodyPr/>
          <a:lstStyle/>
          <a:p>
            <a:fld id="{EC4A82B8-C177-4825-997C-37571CCA28AD}" type="datetimeFigureOut">
              <a:rPr lang="da-DK" smtClean="0"/>
              <a:t>27-01-2021</a:t>
            </a:fld>
            <a:endParaRPr lang="da-DK"/>
          </a:p>
        </p:txBody>
      </p:sp>
      <p:sp>
        <p:nvSpPr>
          <p:cNvPr id="6" name="Pladsholder til sidefod 5">
            <a:extLst>
              <a:ext uri="{FF2B5EF4-FFF2-40B4-BE49-F238E27FC236}">
                <a16:creationId xmlns:a16="http://schemas.microsoft.com/office/drawing/2014/main" id="{1771D5CA-5E62-44CC-88F5-EE29261811CC}"/>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E71E29FA-FB81-4882-A3A5-FFFFB608CFA0}"/>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3868800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D31925DE-0EDC-4FE7-AF7A-A6492D7541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A362C8AB-C062-439D-A58A-1F4F4EA777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6F7D2F62-5C73-4671-AEA3-D25FD811B3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A82B8-C177-4825-997C-37571CCA28AD}" type="datetimeFigureOut">
              <a:rPr lang="da-DK" smtClean="0"/>
              <a:t>27-01-2021</a:t>
            </a:fld>
            <a:endParaRPr lang="da-DK"/>
          </a:p>
        </p:txBody>
      </p:sp>
      <p:sp>
        <p:nvSpPr>
          <p:cNvPr id="5" name="Pladsholder til sidefod 4">
            <a:extLst>
              <a:ext uri="{FF2B5EF4-FFF2-40B4-BE49-F238E27FC236}">
                <a16:creationId xmlns:a16="http://schemas.microsoft.com/office/drawing/2014/main" id="{69FFECE1-8E6E-40A8-999B-739939581E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7DB858D7-AB03-4145-88B5-1CF3649ED2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DC4E70-121C-44D2-A4DE-B24E76F42373}" type="slidenum">
              <a:rPr lang="da-DK" smtClean="0"/>
              <a:t>‹nr.›</a:t>
            </a:fld>
            <a:endParaRPr lang="da-DK"/>
          </a:p>
        </p:txBody>
      </p:sp>
    </p:spTree>
    <p:extLst>
      <p:ext uri="{BB962C8B-B14F-4D97-AF65-F5344CB8AC3E}">
        <p14:creationId xmlns:p14="http://schemas.microsoft.com/office/powerpoint/2010/main" val="3522284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FD690-4659-40F1-A38D-CC1E7B98DF06}"/>
              </a:ext>
            </a:extLst>
          </p:cNvPr>
          <p:cNvSpPr>
            <a:spLocks noGrp="1"/>
          </p:cNvSpPr>
          <p:nvPr>
            <p:ph type="title"/>
          </p:nvPr>
        </p:nvSpPr>
        <p:spPr>
          <a:xfrm>
            <a:off x="1488440" y="2336165"/>
            <a:ext cx="10515600" cy="1325563"/>
          </a:xfrm>
        </p:spPr>
        <p:txBody>
          <a:bodyPr>
            <a:normAutofit/>
          </a:bodyPr>
          <a:lstStyle/>
          <a:p>
            <a:r>
              <a:rPr lang="da-DK" sz="5400" dirty="0">
                <a:solidFill>
                  <a:schemeClr val="bg1"/>
                </a:solidFill>
                <a:latin typeface="Oswald light" panose="02000506000000020004" pitchFamily="2"/>
              </a:rPr>
              <a:t>Grib stafetten – dag 2</a:t>
            </a:r>
          </a:p>
        </p:txBody>
      </p:sp>
      <p:sp>
        <p:nvSpPr>
          <p:cNvPr id="3" name="Pladsholder til indhold 2">
            <a:extLst>
              <a:ext uri="{FF2B5EF4-FFF2-40B4-BE49-F238E27FC236}">
                <a16:creationId xmlns:a16="http://schemas.microsoft.com/office/drawing/2014/main" id="{CA376B32-EEC9-4F8D-B14D-F40EE2EC82B3}"/>
              </a:ext>
            </a:extLst>
          </p:cNvPr>
          <p:cNvSpPr>
            <a:spLocks noGrp="1"/>
          </p:cNvSpPr>
          <p:nvPr>
            <p:ph idx="1"/>
          </p:nvPr>
        </p:nvSpPr>
        <p:spPr/>
        <p:txBody>
          <a:bodyPr>
            <a:normAutofit/>
          </a:bodyPr>
          <a:lstStyle/>
          <a:p>
            <a:pPr marL="0" indent="0">
              <a:buNone/>
            </a:pPr>
            <a:endParaRPr lang="da-DK" sz="1600" dirty="0">
              <a:solidFill>
                <a:schemeClr val="bg1"/>
              </a:solidFill>
              <a:latin typeface="Georgia" panose="02040502050405020303" pitchFamily="18" charset="0"/>
            </a:endParaRPr>
          </a:p>
        </p:txBody>
      </p:sp>
      <p:pic>
        <p:nvPicPr>
          <p:cNvPr id="7" name="Billede 6" descr="Et billede, der indeholder ung, mand, rider&#10;&#10;Automatisk genereret beskrivelse">
            <a:extLst>
              <a:ext uri="{FF2B5EF4-FFF2-40B4-BE49-F238E27FC236}">
                <a16:creationId xmlns:a16="http://schemas.microsoft.com/office/drawing/2014/main" id="{4AB63B43-4F48-47F5-A445-166F1FB373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3458" y="790948"/>
            <a:ext cx="3516916" cy="5276104"/>
          </a:xfrm>
          <a:prstGeom prst="rect">
            <a:avLst/>
          </a:prstGeom>
        </p:spPr>
      </p:pic>
    </p:spTree>
    <p:extLst>
      <p:ext uri="{BB962C8B-B14F-4D97-AF65-F5344CB8AC3E}">
        <p14:creationId xmlns:p14="http://schemas.microsoft.com/office/powerpoint/2010/main" val="1433701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38AB6DA4-FFD7-4E3A-9B28-854A9CCD14A8}"/>
              </a:ext>
            </a:extLst>
          </p:cNvPr>
          <p:cNvSpPr>
            <a:spLocks noGrp="1"/>
          </p:cNvSpPr>
          <p:nvPr>
            <p:ph type="ctrTitle"/>
          </p:nvPr>
        </p:nvSpPr>
        <p:spPr>
          <a:xfrm>
            <a:off x="1524000" y="1122363"/>
            <a:ext cx="9378462" cy="3027606"/>
          </a:xfrm>
        </p:spPr>
        <p:txBody>
          <a:bodyPr>
            <a:normAutofit fontScale="90000"/>
          </a:bodyPr>
          <a:lstStyle/>
          <a:p>
            <a:r>
              <a:rPr lang="da-DK" dirty="0">
                <a:solidFill>
                  <a:schemeClr val="bg1"/>
                </a:solidFill>
                <a:latin typeface="Oswald light" panose="02000506000000020004" pitchFamily="2"/>
              </a:rPr>
              <a:t>Træning og ernæring</a:t>
            </a:r>
            <a:br>
              <a:rPr lang="da-DK" dirty="0">
                <a:solidFill>
                  <a:schemeClr val="bg1"/>
                </a:solidFill>
                <a:latin typeface="Oswald light" panose="02000506000000020004" pitchFamily="2"/>
              </a:rPr>
            </a:br>
            <a:br>
              <a:rPr lang="da-DK" dirty="0">
                <a:solidFill>
                  <a:schemeClr val="bg1"/>
                </a:solidFill>
                <a:latin typeface="Oswald light" panose="02000506000000020004" pitchFamily="2"/>
              </a:rPr>
            </a:br>
            <a:r>
              <a:rPr lang="da-DK" sz="4000" i="1" dirty="0" err="1">
                <a:solidFill>
                  <a:schemeClr val="bg1"/>
                </a:solidFill>
                <a:latin typeface="Georgia" panose="02040502050405020303" pitchFamily="18" charset="0"/>
              </a:rPr>
              <a:t>Exercise</a:t>
            </a:r>
            <a:r>
              <a:rPr lang="da-DK" sz="4000" i="1" dirty="0">
                <a:solidFill>
                  <a:schemeClr val="bg1"/>
                </a:solidFill>
                <a:latin typeface="Georgia" panose="02040502050405020303" pitchFamily="18" charset="0"/>
              </a:rPr>
              <a:t> is </a:t>
            </a:r>
            <a:r>
              <a:rPr lang="da-DK" sz="4000" i="1" dirty="0" err="1">
                <a:solidFill>
                  <a:schemeClr val="bg1"/>
                </a:solidFill>
                <a:latin typeface="Georgia" panose="02040502050405020303" pitchFamily="18" charset="0"/>
              </a:rPr>
              <a:t>king</a:t>
            </a:r>
            <a:r>
              <a:rPr lang="da-DK" sz="4000" i="1" dirty="0">
                <a:solidFill>
                  <a:schemeClr val="bg1"/>
                </a:solidFill>
                <a:latin typeface="Georgia" panose="02040502050405020303" pitchFamily="18" charset="0"/>
              </a:rPr>
              <a:t>, </a:t>
            </a:r>
            <a:r>
              <a:rPr lang="da-DK" sz="4000" i="1" dirty="0" err="1">
                <a:solidFill>
                  <a:schemeClr val="bg1"/>
                </a:solidFill>
                <a:latin typeface="Georgia" panose="02040502050405020303" pitchFamily="18" charset="0"/>
              </a:rPr>
              <a:t>nutrition</a:t>
            </a:r>
            <a:r>
              <a:rPr lang="da-DK" sz="4000" i="1" dirty="0">
                <a:solidFill>
                  <a:schemeClr val="bg1"/>
                </a:solidFill>
                <a:latin typeface="Georgia" panose="02040502050405020303" pitchFamily="18" charset="0"/>
              </a:rPr>
              <a:t> is </a:t>
            </a:r>
            <a:r>
              <a:rPr lang="da-DK" sz="4000" i="1" dirty="0" err="1">
                <a:solidFill>
                  <a:schemeClr val="bg1"/>
                </a:solidFill>
                <a:latin typeface="Georgia" panose="02040502050405020303" pitchFamily="18" charset="0"/>
              </a:rPr>
              <a:t>queen</a:t>
            </a:r>
            <a:br>
              <a:rPr lang="da-DK" sz="4000" i="1" dirty="0">
                <a:solidFill>
                  <a:schemeClr val="bg1"/>
                </a:solidFill>
                <a:latin typeface="Georgia" panose="02040502050405020303" pitchFamily="18" charset="0"/>
              </a:rPr>
            </a:br>
            <a:r>
              <a:rPr lang="da-DK" sz="4000" i="1" dirty="0">
                <a:solidFill>
                  <a:schemeClr val="bg1"/>
                </a:solidFill>
                <a:latin typeface="Georgia" panose="02040502050405020303" pitchFamily="18" charset="0"/>
              </a:rPr>
              <a:t>Put </a:t>
            </a:r>
            <a:r>
              <a:rPr lang="da-DK" sz="4000" i="1" dirty="0" err="1">
                <a:solidFill>
                  <a:schemeClr val="bg1"/>
                </a:solidFill>
                <a:latin typeface="Georgia" panose="02040502050405020303" pitchFamily="18" charset="0"/>
              </a:rPr>
              <a:t>them</a:t>
            </a:r>
            <a:r>
              <a:rPr lang="da-DK" sz="4000" i="1" dirty="0">
                <a:solidFill>
                  <a:schemeClr val="bg1"/>
                </a:solidFill>
                <a:latin typeface="Georgia" panose="02040502050405020303" pitchFamily="18" charset="0"/>
              </a:rPr>
              <a:t> </a:t>
            </a:r>
            <a:r>
              <a:rPr lang="da-DK" sz="4000" i="1" dirty="0" err="1">
                <a:solidFill>
                  <a:schemeClr val="bg1"/>
                </a:solidFill>
                <a:latin typeface="Georgia" panose="02040502050405020303" pitchFamily="18" charset="0"/>
              </a:rPr>
              <a:t>toghether</a:t>
            </a:r>
            <a:r>
              <a:rPr lang="da-DK" sz="4000" i="1" dirty="0">
                <a:solidFill>
                  <a:schemeClr val="bg1"/>
                </a:solidFill>
                <a:latin typeface="Georgia" panose="02040502050405020303" pitchFamily="18" charset="0"/>
              </a:rPr>
              <a:t> and </a:t>
            </a:r>
            <a:r>
              <a:rPr lang="da-DK" sz="4000" i="1" dirty="0" err="1">
                <a:solidFill>
                  <a:schemeClr val="bg1"/>
                </a:solidFill>
                <a:latin typeface="Georgia" panose="02040502050405020303" pitchFamily="18" charset="0"/>
              </a:rPr>
              <a:t>you</a:t>
            </a:r>
            <a:r>
              <a:rPr lang="da-DK" sz="4000" i="1" dirty="0">
                <a:solidFill>
                  <a:schemeClr val="bg1"/>
                </a:solidFill>
                <a:latin typeface="Georgia" panose="02040502050405020303" pitchFamily="18" charset="0"/>
              </a:rPr>
              <a:t> have a kingdom</a:t>
            </a:r>
            <a:endParaRPr lang="da-DK" i="1" dirty="0">
              <a:solidFill>
                <a:schemeClr val="bg1"/>
              </a:solidFill>
              <a:latin typeface="Georgia" panose="02040502050405020303" pitchFamily="18" charset="0"/>
            </a:endParaRPr>
          </a:p>
        </p:txBody>
      </p:sp>
      <p:graphicFrame>
        <p:nvGraphicFramePr>
          <p:cNvPr id="8" name="Diagram 7">
            <a:extLst>
              <a:ext uri="{FF2B5EF4-FFF2-40B4-BE49-F238E27FC236}">
                <a16:creationId xmlns:a16="http://schemas.microsoft.com/office/drawing/2014/main" id="{C7C64C88-9F2E-43B4-B99A-68D04F50CEB4}"/>
              </a:ext>
            </a:extLst>
          </p:cNvPr>
          <p:cNvGraphicFramePr/>
          <p:nvPr/>
        </p:nvGraphicFramePr>
        <p:xfrm>
          <a:off x="3105449" y="4333640"/>
          <a:ext cx="5981102" cy="1768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kstfelt 2">
            <a:extLst>
              <a:ext uri="{FF2B5EF4-FFF2-40B4-BE49-F238E27FC236}">
                <a16:creationId xmlns:a16="http://schemas.microsoft.com/office/drawing/2014/main" id="{A3F79802-F1C0-49A4-98F1-002DBC58799B}"/>
              </a:ext>
            </a:extLst>
          </p:cNvPr>
          <p:cNvSpPr txBox="1"/>
          <p:nvPr/>
        </p:nvSpPr>
        <p:spPr>
          <a:xfrm>
            <a:off x="600501" y="928048"/>
            <a:ext cx="1542198" cy="1487606"/>
          </a:xfrm>
          <a:prstGeom prst="rect">
            <a:avLst/>
          </a:prstGeom>
          <a:noFill/>
        </p:spPr>
        <p:txBody>
          <a:bodyPr wrap="square" rtlCol="0">
            <a:spAutoFit/>
          </a:bodyPr>
          <a:lstStyle/>
          <a:p>
            <a:endParaRPr lang="da-DK" dirty="0"/>
          </a:p>
        </p:txBody>
      </p:sp>
    </p:spTree>
    <p:extLst>
      <p:ext uri="{BB962C8B-B14F-4D97-AF65-F5344CB8AC3E}">
        <p14:creationId xmlns:p14="http://schemas.microsoft.com/office/powerpoint/2010/main" val="592542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70B576-4BDA-40EF-84E2-A36DB8DAFA93}"/>
              </a:ext>
            </a:extLst>
          </p:cNvPr>
          <p:cNvSpPr>
            <a:spLocks noGrp="1"/>
          </p:cNvSpPr>
          <p:nvPr>
            <p:ph type="title"/>
          </p:nvPr>
        </p:nvSpPr>
        <p:spPr>
          <a:xfrm>
            <a:off x="1069428" y="53065"/>
            <a:ext cx="10515600" cy="1087157"/>
          </a:xfrm>
        </p:spPr>
        <p:txBody>
          <a:bodyPr/>
          <a:lstStyle/>
          <a:p>
            <a:r>
              <a:rPr lang="da-DK" dirty="0">
                <a:solidFill>
                  <a:schemeClr val="bg1"/>
                </a:solidFill>
                <a:latin typeface="Oswald light" panose="02000506000000020004" pitchFamily="2"/>
              </a:rPr>
              <a:t>Bullet opsamling – ernæring, aldring og træning</a:t>
            </a:r>
          </a:p>
        </p:txBody>
      </p:sp>
      <p:sp>
        <p:nvSpPr>
          <p:cNvPr id="5" name="Tekstfelt 4">
            <a:extLst>
              <a:ext uri="{FF2B5EF4-FFF2-40B4-BE49-F238E27FC236}">
                <a16:creationId xmlns:a16="http://schemas.microsoft.com/office/drawing/2014/main" id="{AF6EC02B-C1CF-4557-B8BE-45DB44A93334}"/>
              </a:ext>
            </a:extLst>
          </p:cNvPr>
          <p:cNvSpPr txBox="1"/>
          <p:nvPr/>
        </p:nvSpPr>
        <p:spPr>
          <a:xfrm>
            <a:off x="537716" y="1738800"/>
            <a:ext cx="2270071" cy="1880283"/>
          </a:xfrm>
          <a:prstGeom prst="hexagon">
            <a:avLst/>
          </a:prstGeom>
          <a:solidFill>
            <a:srgbClr val="33CC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Ernæring er tæt koblet til fysisk funktion</a:t>
            </a:r>
          </a:p>
        </p:txBody>
      </p:sp>
      <p:sp>
        <p:nvSpPr>
          <p:cNvPr id="6" name="Tekstfelt 5">
            <a:extLst>
              <a:ext uri="{FF2B5EF4-FFF2-40B4-BE49-F238E27FC236}">
                <a16:creationId xmlns:a16="http://schemas.microsoft.com/office/drawing/2014/main" id="{4C477216-F9FA-4872-B3E3-9FD647BD1EE4}"/>
              </a:ext>
            </a:extLst>
          </p:cNvPr>
          <p:cNvSpPr txBox="1"/>
          <p:nvPr/>
        </p:nvSpPr>
        <p:spPr>
          <a:xfrm>
            <a:off x="537715" y="3614476"/>
            <a:ext cx="2270071" cy="1880284"/>
          </a:xfrm>
          <a:prstGeom prst="hexagon">
            <a:avLst/>
          </a:prstGeom>
          <a:solidFill>
            <a:srgbClr val="CC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Reservekapacitet er et udtryk for den kapacitet vi har til overs ved en given aktivitet eller før vi ikke længere kan udføre dagligdags-aktiviteter</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kstfelt 6">
            <a:extLst>
              <a:ext uri="{FF2B5EF4-FFF2-40B4-BE49-F238E27FC236}">
                <a16:creationId xmlns:a16="http://schemas.microsoft.com/office/drawing/2014/main" id="{D629D3F0-0E85-4549-BC93-63C3EC725277}"/>
              </a:ext>
            </a:extLst>
          </p:cNvPr>
          <p:cNvSpPr txBox="1"/>
          <p:nvPr/>
        </p:nvSpPr>
        <p:spPr>
          <a:xfrm>
            <a:off x="2351792" y="4573831"/>
            <a:ext cx="2270071" cy="1880284"/>
          </a:xfrm>
          <a:prstGeom prst="hexagon">
            <a:avLst/>
          </a:prstGeom>
          <a:solidFill>
            <a:srgbClr val="FF9999"/>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Protein</a:t>
            </a:r>
            <a:r>
              <a:rPr kumimoji="0" lang="da-DK" sz="1100" b="0" i="0" u="none" strike="noStrike" kern="1200" cap="none" spc="0" normalizeH="0" noProof="0" dirty="0">
                <a:ln>
                  <a:noFill/>
                </a:ln>
                <a:solidFill>
                  <a:prstClr val="black"/>
                </a:solidFill>
                <a:effectLst/>
                <a:uLnTx/>
                <a:uFillTx/>
                <a:latin typeface="Georgia" panose="02040502050405020303" pitchFamily="18" charset="0"/>
                <a:ea typeface="+mn-ea"/>
                <a:cs typeface="+mn-cs"/>
              </a:rPr>
              <a:t> består af forskellige aminosyrer som indgår i opbygningen af muskelmasse</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kstfelt 8">
            <a:extLst>
              <a:ext uri="{FF2B5EF4-FFF2-40B4-BE49-F238E27FC236}">
                <a16:creationId xmlns:a16="http://schemas.microsoft.com/office/drawing/2014/main" id="{24E1AB9D-A128-4875-8892-924B24246138}"/>
              </a:ext>
            </a:extLst>
          </p:cNvPr>
          <p:cNvSpPr txBox="1"/>
          <p:nvPr/>
        </p:nvSpPr>
        <p:spPr>
          <a:xfrm>
            <a:off x="2341606" y="2671896"/>
            <a:ext cx="2270071" cy="1880284"/>
          </a:xfrm>
          <a:prstGeom prst="hexagon">
            <a:avLst/>
          </a:prstGeom>
          <a:solidFill>
            <a:srgbClr val="CCFF99"/>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Ernæring og træning kan øge reservekapaciteten</a:t>
            </a:r>
          </a:p>
        </p:txBody>
      </p:sp>
      <p:sp>
        <p:nvSpPr>
          <p:cNvPr id="10" name="Tekstfelt 9">
            <a:extLst>
              <a:ext uri="{FF2B5EF4-FFF2-40B4-BE49-F238E27FC236}">
                <a16:creationId xmlns:a16="http://schemas.microsoft.com/office/drawing/2014/main" id="{B1B09B01-0A1B-4297-84F6-F243A66FD623}"/>
              </a:ext>
            </a:extLst>
          </p:cNvPr>
          <p:cNvSpPr txBox="1"/>
          <p:nvPr/>
        </p:nvSpPr>
        <p:spPr>
          <a:xfrm>
            <a:off x="4139556" y="1731754"/>
            <a:ext cx="2270071" cy="1880284"/>
          </a:xfrm>
          <a:prstGeom prst="hexagon">
            <a:avLst/>
          </a:prstGeom>
          <a:solidFill>
            <a:srgbClr val="FFFF99"/>
          </a:solidFill>
          <a:ln w="38100">
            <a:solidFill>
              <a:schemeClr val="bg1"/>
            </a:solidFill>
          </a:ln>
        </p:spPr>
        <p:txBody>
          <a:bodyPr wrap="square" rtlCol="0" anchor="ctr">
            <a:noAutofit/>
          </a:bodyPr>
          <a:lstStyle/>
          <a:p>
            <a:pPr lvl="0" algn="ctr">
              <a:defRPr/>
            </a:pPr>
            <a:r>
              <a:rPr lang="da-DK" sz="1100" dirty="0">
                <a:solidFill>
                  <a:prstClr val="black"/>
                </a:solidFill>
                <a:latin typeface="Georgia" panose="02040502050405020303" pitchFamily="18" charset="0"/>
              </a:rPr>
              <a:t>Kroppen nedbryder og opbygger konstant protein. Derfor har vi brug for daglig tilførsel af aminosyrer</a:t>
            </a:r>
            <a:endParaRPr lang="da-DK" sz="1100" dirty="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11" name="Tekstfelt 10">
            <a:extLst>
              <a:ext uri="{FF2B5EF4-FFF2-40B4-BE49-F238E27FC236}">
                <a16:creationId xmlns:a16="http://schemas.microsoft.com/office/drawing/2014/main" id="{E9763F25-EB13-487D-9D51-00FFF14F448B}"/>
              </a:ext>
            </a:extLst>
          </p:cNvPr>
          <p:cNvSpPr txBox="1"/>
          <p:nvPr/>
        </p:nvSpPr>
        <p:spPr>
          <a:xfrm>
            <a:off x="4163276" y="3612038"/>
            <a:ext cx="2270071" cy="1880284"/>
          </a:xfrm>
          <a:prstGeom prst="hexagon">
            <a:avLst/>
          </a:prstGeom>
          <a:solidFill>
            <a:srgbClr val="99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Behovet for protein stiger med alderen – der skal mere til for at få den samme effekt som hos yngre (anabolsk resistens)</a:t>
            </a:r>
          </a:p>
        </p:txBody>
      </p:sp>
      <p:sp>
        <p:nvSpPr>
          <p:cNvPr id="12" name="Tekstfelt 11">
            <a:extLst>
              <a:ext uri="{FF2B5EF4-FFF2-40B4-BE49-F238E27FC236}">
                <a16:creationId xmlns:a16="http://schemas.microsoft.com/office/drawing/2014/main" id="{98416E89-9E36-4DFA-B0E2-862D8F610683}"/>
              </a:ext>
            </a:extLst>
          </p:cNvPr>
          <p:cNvSpPr txBox="1"/>
          <p:nvPr/>
        </p:nvSpPr>
        <p:spPr>
          <a:xfrm>
            <a:off x="5953632" y="2697811"/>
            <a:ext cx="2270071" cy="1880284"/>
          </a:xfrm>
          <a:prstGeom prst="hexagon">
            <a:avLst/>
          </a:prstGeom>
          <a:solidFill>
            <a:srgbClr val="6699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Alle borgertyper (overvægtige, protein-underernærede</a:t>
            </a:r>
            <a:r>
              <a:rPr kumimoji="0" lang="da-DK" sz="1100" b="0" i="0" u="none" strike="noStrike" kern="1200" cap="none" spc="0" normalizeH="0" noProof="0" dirty="0">
                <a:ln>
                  <a:noFill/>
                </a:ln>
                <a:solidFill>
                  <a:prstClr val="black"/>
                </a:solidFill>
                <a:effectLst/>
                <a:uLnTx/>
                <a:uFillTx/>
                <a:latin typeface="Georgia" panose="02040502050405020303" pitchFamily="18" charset="0"/>
                <a:ea typeface="+mn-ea"/>
                <a:cs typeface="+mn-cs"/>
              </a:rPr>
              <a:t> og underernærede) har gavn af øget proteinindtag og fysisk aktivitet</a:t>
            </a:r>
            <a:endPar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13" name="Tekstfelt 12">
            <a:extLst>
              <a:ext uri="{FF2B5EF4-FFF2-40B4-BE49-F238E27FC236}">
                <a16:creationId xmlns:a16="http://schemas.microsoft.com/office/drawing/2014/main" id="{27A877B1-04CA-4F0A-84C1-876B3374BC8E}"/>
              </a:ext>
            </a:extLst>
          </p:cNvPr>
          <p:cNvSpPr txBox="1"/>
          <p:nvPr/>
        </p:nvSpPr>
        <p:spPr>
          <a:xfrm>
            <a:off x="5953632" y="4573831"/>
            <a:ext cx="2270071" cy="1880284"/>
          </a:xfrm>
          <a:prstGeom prst="hexagon">
            <a:avLst/>
          </a:prstGeom>
          <a:solidFill>
            <a:srgbClr val="FF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Risikoen for at spise for lidt protein stiger med alderen</a:t>
            </a:r>
          </a:p>
        </p:txBody>
      </p:sp>
      <p:sp>
        <p:nvSpPr>
          <p:cNvPr id="14" name="Tekstfelt 13">
            <a:extLst>
              <a:ext uri="{FF2B5EF4-FFF2-40B4-BE49-F238E27FC236}">
                <a16:creationId xmlns:a16="http://schemas.microsoft.com/office/drawing/2014/main" id="{68D057CF-5A98-4A4E-86F8-0D5DF14B91EA}"/>
              </a:ext>
            </a:extLst>
          </p:cNvPr>
          <p:cNvSpPr txBox="1"/>
          <p:nvPr/>
        </p:nvSpPr>
        <p:spPr>
          <a:xfrm>
            <a:off x="7765116" y="3635821"/>
            <a:ext cx="2270071" cy="1880284"/>
          </a:xfrm>
          <a:prstGeom prst="hexagon">
            <a:avLst/>
          </a:prstGeom>
          <a:solidFill>
            <a:srgbClr val="FF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Træning kombineret med ernæring giver en større effekt</a:t>
            </a:r>
          </a:p>
        </p:txBody>
      </p:sp>
      <p:sp>
        <p:nvSpPr>
          <p:cNvPr id="15" name="Tekstfelt 14">
            <a:extLst>
              <a:ext uri="{FF2B5EF4-FFF2-40B4-BE49-F238E27FC236}">
                <a16:creationId xmlns:a16="http://schemas.microsoft.com/office/drawing/2014/main" id="{4389CD5B-4E25-49FA-98F6-39F1DE38B5A8}"/>
              </a:ext>
            </a:extLst>
          </p:cNvPr>
          <p:cNvSpPr txBox="1"/>
          <p:nvPr/>
        </p:nvSpPr>
        <p:spPr>
          <a:xfrm>
            <a:off x="9581137" y="2708853"/>
            <a:ext cx="2270071" cy="1880284"/>
          </a:xfrm>
          <a:prstGeom prst="hexagon">
            <a:avLst/>
          </a:prstGeom>
          <a:solidFill>
            <a:srgbClr val="CC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I 2016 blev der udgivet en national klinisk retningslinje med anbefalinger på området</a:t>
            </a:r>
          </a:p>
        </p:txBody>
      </p:sp>
      <p:sp>
        <p:nvSpPr>
          <p:cNvPr id="16" name="Tekstfelt 15">
            <a:extLst>
              <a:ext uri="{FF2B5EF4-FFF2-40B4-BE49-F238E27FC236}">
                <a16:creationId xmlns:a16="http://schemas.microsoft.com/office/drawing/2014/main" id="{4D24ED05-1173-4778-8129-64E21D2137D2}"/>
              </a:ext>
            </a:extLst>
          </p:cNvPr>
          <p:cNvSpPr txBox="1"/>
          <p:nvPr/>
        </p:nvSpPr>
        <p:spPr>
          <a:xfrm>
            <a:off x="7767061" y="1768711"/>
            <a:ext cx="2270071" cy="1880284"/>
          </a:xfrm>
          <a:prstGeom prst="hexagon">
            <a:avLst/>
          </a:prstGeom>
          <a:solidFill>
            <a:srgbClr val="FFCC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Utilstrækkeligt proteinindtag øger risiko for tab af muskelmasse, muskelstyrke og funktionsevne</a:t>
            </a:r>
          </a:p>
        </p:txBody>
      </p:sp>
    </p:spTree>
    <p:extLst>
      <p:ext uri="{BB962C8B-B14F-4D97-AF65-F5344CB8AC3E}">
        <p14:creationId xmlns:p14="http://schemas.microsoft.com/office/powerpoint/2010/main" val="228791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70B576-4BDA-40EF-84E2-A36DB8DAFA93}"/>
              </a:ext>
            </a:extLst>
          </p:cNvPr>
          <p:cNvSpPr>
            <a:spLocks noGrp="1"/>
          </p:cNvSpPr>
          <p:nvPr>
            <p:ph type="title"/>
          </p:nvPr>
        </p:nvSpPr>
        <p:spPr>
          <a:xfrm>
            <a:off x="1069428" y="53065"/>
            <a:ext cx="10515600" cy="1087157"/>
          </a:xfrm>
        </p:spPr>
        <p:txBody>
          <a:bodyPr/>
          <a:lstStyle/>
          <a:p>
            <a:r>
              <a:rPr lang="da-DK" dirty="0">
                <a:solidFill>
                  <a:schemeClr val="bg1"/>
                </a:solidFill>
                <a:latin typeface="Oswald light" panose="02000506000000020004" pitchFamily="2"/>
              </a:rPr>
              <a:t>Bullet opsamling – ernæring, aldring og træning</a:t>
            </a:r>
          </a:p>
        </p:txBody>
      </p:sp>
      <p:sp>
        <p:nvSpPr>
          <p:cNvPr id="5" name="Tekstfelt 4">
            <a:extLst>
              <a:ext uri="{FF2B5EF4-FFF2-40B4-BE49-F238E27FC236}">
                <a16:creationId xmlns:a16="http://schemas.microsoft.com/office/drawing/2014/main" id="{AF6EC02B-C1CF-4557-B8BE-45DB44A93334}"/>
              </a:ext>
            </a:extLst>
          </p:cNvPr>
          <p:cNvSpPr txBox="1"/>
          <p:nvPr/>
        </p:nvSpPr>
        <p:spPr>
          <a:xfrm>
            <a:off x="537716" y="1738800"/>
            <a:ext cx="2270071" cy="1880283"/>
          </a:xfrm>
          <a:prstGeom prst="hexagon">
            <a:avLst/>
          </a:prstGeom>
          <a:solidFill>
            <a:srgbClr val="33CC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Ernæring er tæt koblet til fysisk funktion</a:t>
            </a:r>
          </a:p>
        </p:txBody>
      </p:sp>
      <p:sp>
        <p:nvSpPr>
          <p:cNvPr id="6" name="Tekstfelt 5">
            <a:extLst>
              <a:ext uri="{FF2B5EF4-FFF2-40B4-BE49-F238E27FC236}">
                <a16:creationId xmlns:a16="http://schemas.microsoft.com/office/drawing/2014/main" id="{4C477216-F9FA-4872-B3E3-9FD647BD1EE4}"/>
              </a:ext>
            </a:extLst>
          </p:cNvPr>
          <p:cNvSpPr txBox="1"/>
          <p:nvPr/>
        </p:nvSpPr>
        <p:spPr>
          <a:xfrm>
            <a:off x="537715" y="3614476"/>
            <a:ext cx="2270071" cy="1880284"/>
          </a:xfrm>
          <a:prstGeom prst="hexagon">
            <a:avLst/>
          </a:prstGeom>
          <a:solidFill>
            <a:srgbClr val="CC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Reservekapacitet er et udtryk for den kapacitet vi har til overs ved en given aktivitet eller før vi ikke længere kan udføre dagligdags-aktiviteter</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kstfelt 6">
            <a:extLst>
              <a:ext uri="{FF2B5EF4-FFF2-40B4-BE49-F238E27FC236}">
                <a16:creationId xmlns:a16="http://schemas.microsoft.com/office/drawing/2014/main" id="{D629D3F0-0E85-4549-BC93-63C3EC725277}"/>
              </a:ext>
            </a:extLst>
          </p:cNvPr>
          <p:cNvSpPr txBox="1"/>
          <p:nvPr/>
        </p:nvSpPr>
        <p:spPr>
          <a:xfrm>
            <a:off x="2351792" y="4573831"/>
            <a:ext cx="2270071" cy="1880284"/>
          </a:xfrm>
          <a:prstGeom prst="hexagon">
            <a:avLst/>
          </a:prstGeom>
          <a:solidFill>
            <a:srgbClr val="FF9999"/>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Protein</a:t>
            </a:r>
            <a:r>
              <a:rPr kumimoji="0" lang="da-DK" sz="1100" b="0" i="0" u="none" strike="noStrike" kern="1200" cap="none" spc="0" normalizeH="0" noProof="0" dirty="0">
                <a:ln>
                  <a:noFill/>
                </a:ln>
                <a:solidFill>
                  <a:prstClr val="black"/>
                </a:solidFill>
                <a:effectLst/>
                <a:uLnTx/>
                <a:uFillTx/>
                <a:latin typeface="Georgia" panose="02040502050405020303" pitchFamily="18" charset="0"/>
                <a:ea typeface="+mn-ea"/>
                <a:cs typeface="+mn-cs"/>
              </a:rPr>
              <a:t> består af forskellige aminosyrer som indgår i opbygningen af muskelmasse</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kstfelt 8">
            <a:extLst>
              <a:ext uri="{FF2B5EF4-FFF2-40B4-BE49-F238E27FC236}">
                <a16:creationId xmlns:a16="http://schemas.microsoft.com/office/drawing/2014/main" id="{24E1AB9D-A128-4875-8892-924B24246138}"/>
              </a:ext>
            </a:extLst>
          </p:cNvPr>
          <p:cNvSpPr txBox="1"/>
          <p:nvPr/>
        </p:nvSpPr>
        <p:spPr>
          <a:xfrm>
            <a:off x="2341606" y="2671896"/>
            <a:ext cx="2270071" cy="1880284"/>
          </a:xfrm>
          <a:prstGeom prst="hexagon">
            <a:avLst/>
          </a:prstGeom>
          <a:solidFill>
            <a:srgbClr val="CCFF99"/>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Ernæring og træning kan øge reservekapaciteten</a:t>
            </a:r>
          </a:p>
        </p:txBody>
      </p:sp>
      <p:sp>
        <p:nvSpPr>
          <p:cNvPr id="10" name="Tekstfelt 9">
            <a:extLst>
              <a:ext uri="{FF2B5EF4-FFF2-40B4-BE49-F238E27FC236}">
                <a16:creationId xmlns:a16="http://schemas.microsoft.com/office/drawing/2014/main" id="{B1B09B01-0A1B-4297-84F6-F243A66FD623}"/>
              </a:ext>
            </a:extLst>
          </p:cNvPr>
          <p:cNvSpPr txBox="1"/>
          <p:nvPr/>
        </p:nvSpPr>
        <p:spPr>
          <a:xfrm>
            <a:off x="4139556" y="1731754"/>
            <a:ext cx="2270071" cy="1880284"/>
          </a:xfrm>
          <a:prstGeom prst="hexagon">
            <a:avLst/>
          </a:prstGeom>
          <a:solidFill>
            <a:srgbClr val="FFFF99"/>
          </a:solidFill>
          <a:ln w="38100">
            <a:solidFill>
              <a:schemeClr val="bg1"/>
            </a:solidFill>
          </a:ln>
        </p:spPr>
        <p:txBody>
          <a:bodyPr wrap="square" rtlCol="0" anchor="ctr">
            <a:noAutofit/>
          </a:bodyPr>
          <a:lstStyle/>
          <a:p>
            <a:pPr lvl="0" algn="ctr">
              <a:defRPr/>
            </a:pPr>
            <a:r>
              <a:rPr lang="da-DK" sz="1100" dirty="0">
                <a:solidFill>
                  <a:prstClr val="black"/>
                </a:solidFill>
                <a:latin typeface="Georgia" panose="02040502050405020303" pitchFamily="18" charset="0"/>
              </a:rPr>
              <a:t>Kroppen nedbryder og opbygger konstant protein. Derfor har vi brug for daglig tilførsel af aminosyrer</a:t>
            </a:r>
            <a:endParaRPr lang="da-DK" sz="1100" dirty="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11" name="Tekstfelt 10">
            <a:extLst>
              <a:ext uri="{FF2B5EF4-FFF2-40B4-BE49-F238E27FC236}">
                <a16:creationId xmlns:a16="http://schemas.microsoft.com/office/drawing/2014/main" id="{E9763F25-EB13-487D-9D51-00FFF14F448B}"/>
              </a:ext>
            </a:extLst>
          </p:cNvPr>
          <p:cNvSpPr txBox="1"/>
          <p:nvPr/>
        </p:nvSpPr>
        <p:spPr>
          <a:xfrm>
            <a:off x="4163276" y="3612038"/>
            <a:ext cx="2270071" cy="1880284"/>
          </a:xfrm>
          <a:prstGeom prst="hexagon">
            <a:avLst/>
          </a:prstGeom>
          <a:solidFill>
            <a:srgbClr val="99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Behovet for protein stiger med alderen – der skal mere til for at få den samme effekt som hos yngre (anabolsk resistens)</a:t>
            </a:r>
          </a:p>
        </p:txBody>
      </p:sp>
      <p:sp>
        <p:nvSpPr>
          <p:cNvPr id="12" name="Tekstfelt 11">
            <a:extLst>
              <a:ext uri="{FF2B5EF4-FFF2-40B4-BE49-F238E27FC236}">
                <a16:creationId xmlns:a16="http://schemas.microsoft.com/office/drawing/2014/main" id="{98416E89-9E36-4DFA-B0E2-862D8F610683}"/>
              </a:ext>
            </a:extLst>
          </p:cNvPr>
          <p:cNvSpPr txBox="1"/>
          <p:nvPr/>
        </p:nvSpPr>
        <p:spPr>
          <a:xfrm>
            <a:off x="5953632" y="2697811"/>
            <a:ext cx="2270071" cy="1880284"/>
          </a:xfrm>
          <a:prstGeom prst="hexagon">
            <a:avLst/>
          </a:prstGeom>
          <a:solidFill>
            <a:srgbClr val="6699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Alle borgertyper (overvægtige, protein-underernærede</a:t>
            </a:r>
            <a:r>
              <a:rPr kumimoji="0" lang="da-DK" sz="1100" b="0" i="0" u="none" strike="noStrike" kern="1200" cap="none" spc="0" normalizeH="0" noProof="0" dirty="0">
                <a:ln>
                  <a:noFill/>
                </a:ln>
                <a:solidFill>
                  <a:prstClr val="black"/>
                </a:solidFill>
                <a:effectLst/>
                <a:uLnTx/>
                <a:uFillTx/>
                <a:latin typeface="Georgia" panose="02040502050405020303" pitchFamily="18" charset="0"/>
                <a:ea typeface="+mn-ea"/>
                <a:cs typeface="+mn-cs"/>
              </a:rPr>
              <a:t> og underernærede) har gavn af øget proteinindtag og fysisk aktivitet</a:t>
            </a:r>
            <a:endPar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13" name="Tekstfelt 12">
            <a:extLst>
              <a:ext uri="{FF2B5EF4-FFF2-40B4-BE49-F238E27FC236}">
                <a16:creationId xmlns:a16="http://schemas.microsoft.com/office/drawing/2014/main" id="{27A877B1-04CA-4F0A-84C1-876B3374BC8E}"/>
              </a:ext>
            </a:extLst>
          </p:cNvPr>
          <p:cNvSpPr txBox="1"/>
          <p:nvPr/>
        </p:nvSpPr>
        <p:spPr>
          <a:xfrm>
            <a:off x="5953632" y="4573831"/>
            <a:ext cx="2270071" cy="1880284"/>
          </a:xfrm>
          <a:prstGeom prst="hexagon">
            <a:avLst/>
          </a:prstGeom>
          <a:solidFill>
            <a:srgbClr val="FF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Risikoen for at spise for lidt protein stiger med alderen</a:t>
            </a:r>
          </a:p>
        </p:txBody>
      </p:sp>
      <p:sp>
        <p:nvSpPr>
          <p:cNvPr id="14" name="Tekstfelt 13">
            <a:extLst>
              <a:ext uri="{FF2B5EF4-FFF2-40B4-BE49-F238E27FC236}">
                <a16:creationId xmlns:a16="http://schemas.microsoft.com/office/drawing/2014/main" id="{68D057CF-5A98-4A4E-86F8-0D5DF14B91EA}"/>
              </a:ext>
            </a:extLst>
          </p:cNvPr>
          <p:cNvSpPr txBox="1"/>
          <p:nvPr/>
        </p:nvSpPr>
        <p:spPr>
          <a:xfrm>
            <a:off x="7765116" y="3635821"/>
            <a:ext cx="2270071" cy="1880284"/>
          </a:xfrm>
          <a:prstGeom prst="hexagon">
            <a:avLst/>
          </a:prstGeom>
          <a:solidFill>
            <a:srgbClr val="FF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Træning kombineret med ernæring giver en større effekt</a:t>
            </a:r>
          </a:p>
        </p:txBody>
      </p:sp>
      <p:sp>
        <p:nvSpPr>
          <p:cNvPr id="15" name="Tekstfelt 14">
            <a:extLst>
              <a:ext uri="{FF2B5EF4-FFF2-40B4-BE49-F238E27FC236}">
                <a16:creationId xmlns:a16="http://schemas.microsoft.com/office/drawing/2014/main" id="{4389CD5B-4E25-49FA-98F6-39F1DE38B5A8}"/>
              </a:ext>
            </a:extLst>
          </p:cNvPr>
          <p:cNvSpPr txBox="1"/>
          <p:nvPr/>
        </p:nvSpPr>
        <p:spPr>
          <a:xfrm>
            <a:off x="9581137" y="2708853"/>
            <a:ext cx="2270071" cy="1880284"/>
          </a:xfrm>
          <a:prstGeom prst="hexagon">
            <a:avLst/>
          </a:prstGeom>
          <a:solidFill>
            <a:srgbClr val="CC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I 2016 blev der udgivet en national klinisk retningslinje med anbefalinger på området</a:t>
            </a:r>
          </a:p>
        </p:txBody>
      </p:sp>
      <p:sp>
        <p:nvSpPr>
          <p:cNvPr id="16" name="Tekstfelt 15">
            <a:extLst>
              <a:ext uri="{FF2B5EF4-FFF2-40B4-BE49-F238E27FC236}">
                <a16:creationId xmlns:a16="http://schemas.microsoft.com/office/drawing/2014/main" id="{4D24ED05-1173-4778-8129-64E21D2137D2}"/>
              </a:ext>
            </a:extLst>
          </p:cNvPr>
          <p:cNvSpPr txBox="1"/>
          <p:nvPr/>
        </p:nvSpPr>
        <p:spPr>
          <a:xfrm>
            <a:off x="7767061" y="1768711"/>
            <a:ext cx="2270071" cy="1880284"/>
          </a:xfrm>
          <a:prstGeom prst="hexagon">
            <a:avLst/>
          </a:prstGeom>
          <a:solidFill>
            <a:srgbClr val="FFCC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Utilstrækkeligt proteinindtag øger risiko for tab af muskelmasse, muskelstyrke og funktionsevne</a:t>
            </a:r>
          </a:p>
        </p:txBody>
      </p:sp>
      <p:grpSp>
        <p:nvGrpSpPr>
          <p:cNvPr id="17" name="Gruppe 16">
            <a:extLst>
              <a:ext uri="{FF2B5EF4-FFF2-40B4-BE49-F238E27FC236}">
                <a16:creationId xmlns:a16="http://schemas.microsoft.com/office/drawing/2014/main" id="{CE60C5BA-B9CA-4C42-BA8C-BB8A13A36B3C}"/>
              </a:ext>
            </a:extLst>
          </p:cNvPr>
          <p:cNvGrpSpPr/>
          <p:nvPr/>
        </p:nvGrpSpPr>
        <p:grpSpPr>
          <a:xfrm>
            <a:off x="1909326" y="1675587"/>
            <a:ext cx="7316826" cy="4536334"/>
            <a:chOff x="493295" y="1179095"/>
            <a:chExt cx="8398042" cy="5281863"/>
          </a:xfrm>
        </p:grpSpPr>
        <p:grpSp>
          <p:nvGrpSpPr>
            <p:cNvPr id="18" name="Gruppe 17">
              <a:extLst>
                <a:ext uri="{FF2B5EF4-FFF2-40B4-BE49-F238E27FC236}">
                  <a16:creationId xmlns:a16="http://schemas.microsoft.com/office/drawing/2014/main" id="{7551226F-C66C-4E77-8F26-2F12AE6705DD}"/>
                </a:ext>
              </a:extLst>
            </p:cNvPr>
            <p:cNvGrpSpPr/>
            <p:nvPr/>
          </p:nvGrpSpPr>
          <p:grpSpPr>
            <a:xfrm>
              <a:off x="493295" y="1179095"/>
              <a:ext cx="8398042" cy="5281863"/>
              <a:chOff x="493295" y="1179095"/>
              <a:chExt cx="8398042" cy="5281863"/>
            </a:xfrm>
          </p:grpSpPr>
          <p:grpSp>
            <p:nvGrpSpPr>
              <p:cNvPr id="20" name="Gruppe 19">
                <a:extLst>
                  <a:ext uri="{FF2B5EF4-FFF2-40B4-BE49-F238E27FC236}">
                    <a16:creationId xmlns:a16="http://schemas.microsoft.com/office/drawing/2014/main" id="{BD464244-1BAC-4ED8-9E3D-999289D4D27D}"/>
                  </a:ext>
                </a:extLst>
              </p:cNvPr>
              <p:cNvGrpSpPr/>
              <p:nvPr/>
            </p:nvGrpSpPr>
            <p:grpSpPr>
              <a:xfrm>
                <a:off x="493295" y="1179095"/>
                <a:ext cx="8398042" cy="5281863"/>
                <a:chOff x="493295" y="1179095"/>
                <a:chExt cx="8398042" cy="5281863"/>
              </a:xfrm>
            </p:grpSpPr>
            <p:grpSp>
              <p:nvGrpSpPr>
                <p:cNvPr id="22" name="Gruppe 21">
                  <a:extLst>
                    <a:ext uri="{FF2B5EF4-FFF2-40B4-BE49-F238E27FC236}">
                      <a16:creationId xmlns:a16="http://schemas.microsoft.com/office/drawing/2014/main" id="{27FE3B07-3ED7-49F6-99FB-CFA4AC92DDD7}"/>
                    </a:ext>
                  </a:extLst>
                </p:cNvPr>
                <p:cNvGrpSpPr/>
                <p:nvPr/>
              </p:nvGrpSpPr>
              <p:grpSpPr>
                <a:xfrm>
                  <a:off x="493295" y="1179095"/>
                  <a:ext cx="8398042" cy="5281863"/>
                  <a:chOff x="493295" y="1179095"/>
                  <a:chExt cx="8398042" cy="5281863"/>
                </a:xfrm>
              </p:grpSpPr>
              <p:grpSp>
                <p:nvGrpSpPr>
                  <p:cNvPr id="24" name="Gruppe 23">
                    <a:extLst>
                      <a:ext uri="{FF2B5EF4-FFF2-40B4-BE49-F238E27FC236}">
                        <a16:creationId xmlns:a16="http://schemas.microsoft.com/office/drawing/2014/main" id="{B01EC505-0532-44FD-9DE0-D7D3B84F88DA}"/>
                      </a:ext>
                    </a:extLst>
                  </p:cNvPr>
                  <p:cNvGrpSpPr/>
                  <p:nvPr/>
                </p:nvGrpSpPr>
                <p:grpSpPr>
                  <a:xfrm>
                    <a:off x="493295" y="1179095"/>
                    <a:ext cx="8398042" cy="5281863"/>
                    <a:chOff x="493295" y="1179095"/>
                    <a:chExt cx="8398042" cy="5281863"/>
                  </a:xfrm>
                </p:grpSpPr>
                <p:sp>
                  <p:nvSpPr>
                    <p:cNvPr id="26" name="Rektangel 25">
                      <a:extLst>
                        <a:ext uri="{FF2B5EF4-FFF2-40B4-BE49-F238E27FC236}">
                          <a16:creationId xmlns:a16="http://schemas.microsoft.com/office/drawing/2014/main" id="{5AD7D7C3-764E-45F6-AA2F-2F4C9738E5E9}"/>
                        </a:ext>
                      </a:extLst>
                    </p:cNvPr>
                    <p:cNvSpPr/>
                    <p:nvPr/>
                  </p:nvSpPr>
                  <p:spPr>
                    <a:xfrm>
                      <a:off x="493295" y="1179095"/>
                      <a:ext cx="8398042" cy="5281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pic>
                  <p:nvPicPr>
                    <p:cNvPr id="27" name="Picture 2">
                      <a:extLst>
                        <a:ext uri="{FF2B5EF4-FFF2-40B4-BE49-F238E27FC236}">
                          <a16:creationId xmlns:a16="http://schemas.microsoft.com/office/drawing/2014/main" id="{F5C38793-3B79-411B-B5F2-449488FB59A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37" y="1689745"/>
                      <a:ext cx="7874110" cy="449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Tekstboks 3">
                    <a:extLst>
                      <a:ext uri="{FF2B5EF4-FFF2-40B4-BE49-F238E27FC236}">
                        <a16:creationId xmlns:a16="http://schemas.microsoft.com/office/drawing/2014/main" id="{98B5B811-AA34-43CC-857F-D262C8D0429D}"/>
                      </a:ext>
                    </a:extLst>
                  </p:cNvPr>
                  <p:cNvSpPr txBox="1"/>
                  <p:nvPr/>
                </p:nvSpPr>
                <p:spPr>
                  <a:xfrm>
                    <a:off x="493295" y="6214610"/>
                    <a:ext cx="5184576" cy="215444"/>
                  </a:xfrm>
                  <a:prstGeom prst="rect">
                    <a:avLst/>
                  </a:prstGeom>
                  <a:noFill/>
                </p:spPr>
                <p:txBody>
                  <a:bodyPr wrap="square" rtlCol="0">
                    <a:spAutoFit/>
                  </a:bodyPr>
                  <a:lstStyle/>
                  <a:p>
                    <a:r>
                      <a:rPr lang="da-DK" sz="800" dirty="0">
                        <a:solidFill>
                          <a:schemeClr val="accent3">
                            <a:lumMod val="50000"/>
                          </a:schemeClr>
                        </a:solidFill>
                      </a:rPr>
                      <a:t>Kumar &amp; Clark (2009): </a:t>
                    </a:r>
                    <a:r>
                      <a:rPr lang="da-DK" sz="800" i="1" dirty="0" err="1">
                        <a:solidFill>
                          <a:schemeClr val="accent3">
                            <a:lumMod val="50000"/>
                          </a:schemeClr>
                        </a:solidFill>
                      </a:rPr>
                      <a:t>Clinical</a:t>
                    </a:r>
                    <a:r>
                      <a:rPr lang="da-DK" sz="800" i="1" dirty="0">
                        <a:solidFill>
                          <a:schemeClr val="accent3">
                            <a:lumMod val="50000"/>
                          </a:schemeClr>
                        </a:solidFill>
                      </a:rPr>
                      <a:t> </a:t>
                    </a:r>
                    <a:r>
                      <a:rPr lang="da-DK" sz="800" i="1" dirty="0" err="1">
                        <a:solidFill>
                          <a:schemeClr val="accent3">
                            <a:lumMod val="50000"/>
                          </a:schemeClr>
                        </a:solidFill>
                      </a:rPr>
                      <a:t>Medicine</a:t>
                    </a:r>
                    <a:r>
                      <a:rPr lang="da-DK" sz="800" dirty="0">
                        <a:solidFill>
                          <a:schemeClr val="accent3">
                            <a:lumMod val="50000"/>
                          </a:schemeClr>
                        </a:solidFill>
                      </a:rPr>
                      <a:t>. </a:t>
                    </a:r>
                    <a:r>
                      <a:rPr lang="da-DK" sz="800" dirty="0" err="1">
                        <a:solidFill>
                          <a:schemeClr val="accent3">
                            <a:lumMod val="50000"/>
                          </a:schemeClr>
                        </a:solidFill>
                      </a:rPr>
                      <a:t>Saunders</a:t>
                    </a:r>
                    <a:r>
                      <a:rPr lang="da-DK" sz="800" dirty="0">
                        <a:solidFill>
                          <a:schemeClr val="accent3">
                            <a:lumMod val="50000"/>
                          </a:schemeClr>
                        </a:solidFill>
                      </a:rPr>
                      <a:t> Elsevier, 7</a:t>
                    </a:r>
                    <a:r>
                      <a:rPr lang="da-DK" sz="800" baseline="30000" dirty="0">
                        <a:solidFill>
                          <a:schemeClr val="accent3">
                            <a:lumMod val="50000"/>
                          </a:schemeClr>
                        </a:solidFill>
                      </a:rPr>
                      <a:t>th</a:t>
                    </a:r>
                    <a:r>
                      <a:rPr lang="da-DK" sz="800" dirty="0">
                        <a:solidFill>
                          <a:schemeClr val="accent3">
                            <a:lumMod val="50000"/>
                          </a:schemeClr>
                        </a:solidFill>
                      </a:rPr>
                      <a:t> edition, 226-228</a:t>
                    </a:r>
                    <a:endParaRPr lang="da-DK" sz="600" dirty="0"/>
                  </a:p>
                </p:txBody>
              </p:sp>
            </p:grpSp>
            <p:cxnSp>
              <p:nvCxnSpPr>
                <p:cNvPr id="23" name="Lige forbindelse 22">
                  <a:extLst>
                    <a:ext uri="{FF2B5EF4-FFF2-40B4-BE49-F238E27FC236}">
                      <a16:creationId xmlns:a16="http://schemas.microsoft.com/office/drawing/2014/main" id="{DDE4C73D-A699-4EB0-AA97-071A1592D237}"/>
                    </a:ext>
                  </a:extLst>
                </p:cNvPr>
                <p:cNvCxnSpPr>
                  <a:cxnSpLocks/>
                </p:cNvCxnSpPr>
                <p:nvPr/>
              </p:nvCxnSpPr>
              <p:spPr>
                <a:xfrm>
                  <a:off x="1459359" y="5077751"/>
                  <a:ext cx="5931569" cy="0"/>
                </a:xfrm>
                <a:prstGeom prst="line">
                  <a:avLst/>
                </a:prstGeom>
                <a:ln w="57150">
                  <a:solidFill>
                    <a:srgbClr val="FF0000"/>
                  </a:solidFill>
                  <a:prstDash val="lgDash"/>
                </a:ln>
              </p:spPr>
              <p:style>
                <a:lnRef idx="1">
                  <a:schemeClr val="accent1"/>
                </a:lnRef>
                <a:fillRef idx="0">
                  <a:schemeClr val="accent1"/>
                </a:fillRef>
                <a:effectRef idx="0">
                  <a:schemeClr val="accent1"/>
                </a:effectRef>
                <a:fontRef idx="minor">
                  <a:schemeClr val="tx1"/>
                </a:fontRef>
              </p:style>
            </p:cxnSp>
          </p:grpSp>
          <p:sp>
            <p:nvSpPr>
              <p:cNvPr id="21" name="Venstre klammeparentes 20">
                <a:extLst>
                  <a:ext uri="{FF2B5EF4-FFF2-40B4-BE49-F238E27FC236}">
                    <a16:creationId xmlns:a16="http://schemas.microsoft.com/office/drawing/2014/main" id="{E4231765-E516-42E6-B8E4-0518C281F7FF}"/>
                  </a:ext>
                </a:extLst>
              </p:cNvPr>
              <p:cNvSpPr/>
              <p:nvPr/>
            </p:nvSpPr>
            <p:spPr>
              <a:xfrm>
                <a:off x="4883972" y="4207751"/>
                <a:ext cx="330718" cy="839096"/>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a:p>
            </p:txBody>
          </p:sp>
        </p:grpSp>
        <p:sp>
          <p:nvSpPr>
            <p:cNvPr id="19" name="Tekstfelt 18">
              <a:extLst>
                <a:ext uri="{FF2B5EF4-FFF2-40B4-BE49-F238E27FC236}">
                  <a16:creationId xmlns:a16="http://schemas.microsoft.com/office/drawing/2014/main" id="{19BD7EDB-B787-49F0-A44F-7EC9372FAE59}"/>
                </a:ext>
              </a:extLst>
            </p:cNvPr>
            <p:cNvSpPr txBox="1"/>
            <p:nvPr/>
          </p:nvSpPr>
          <p:spPr>
            <a:xfrm>
              <a:off x="2885819" y="4431168"/>
              <a:ext cx="2022437" cy="369332"/>
            </a:xfrm>
            <a:prstGeom prst="rect">
              <a:avLst/>
            </a:prstGeom>
            <a:noFill/>
          </p:spPr>
          <p:txBody>
            <a:bodyPr wrap="square" rtlCol="0">
              <a:spAutoFit/>
            </a:bodyPr>
            <a:lstStyle/>
            <a:p>
              <a:r>
                <a:rPr lang="da-DK" b="1" dirty="0"/>
                <a:t>Reservekapacitet</a:t>
              </a:r>
            </a:p>
          </p:txBody>
        </p:sp>
      </p:grpSp>
    </p:spTree>
    <p:extLst>
      <p:ext uri="{BB962C8B-B14F-4D97-AF65-F5344CB8AC3E}">
        <p14:creationId xmlns:p14="http://schemas.microsoft.com/office/powerpoint/2010/main" val="2765853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70B576-4BDA-40EF-84E2-A36DB8DAFA93}"/>
              </a:ext>
            </a:extLst>
          </p:cNvPr>
          <p:cNvSpPr>
            <a:spLocks noGrp="1"/>
          </p:cNvSpPr>
          <p:nvPr>
            <p:ph type="title"/>
          </p:nvPr>
        </p:nvSpPr>
        <p:spPr>
          <a:xfrm>
            <a:off x="1069428" y="53065"/>
            <a:ext cx="10515600" cy="1087157"/>
          </a:xfrm>
        </p:spPr>
        <p:txBody>
          <a:bodyPr/>
          <a:lstStyle/>
          <a:p>
            <a:r>
              <a:rPr lang="da-DK" dirty="0">
                <a:solidFill>
                  <a:schemeClr val="bg1"/>
                </a:solidFill>
                <a:latin typeface="Oswald light" panose="02000506000000020004" pitchFamily="2"/>
              </a:rPr>
              <a:t>Bullet opsamling – ernæring, aldring og træning</a:t>
            </a:r>
          </a:p>
        </p:txBody>
      </p:sp>
      <p:sp>
        <p:nvSpPr>
          <p:cNvPr id="5" name="Tekstfelt 4">
            <a:extLst>
              <a:ext uri="{FF2B5EF4-FFF2-40B4-BE49-F238E27FC236}">
                <a16:creationId xmlns:a16="http://schemas.microsoft.com/office/drawing/2014/main" id="{AF6EC02B-C1CF-4557-B8BE-45DB44A93334}"/>
              </a:ext>
            </a:extLst>
          </p:cNvPr>
          <p:cNvSpPr txBox="1"/>
          <p:nvPr/>
        </p:nvSpPr>
        <p:spPr>
          <a:xfrm>
            <a:off x="537716" y="1738800"/>
            <a:ext cx="2270071" cy="1880283"/>
          </a:xfrm>
          <a:prstGeom prst="hexagon">
            <a:avLst/>
          </a:prstGeom>
          <a:solidFill>
            <a:srgbClr val="33CC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Ernæring er tæt koblet til fysisk funktion</a:t>
            </a:r>
          </a:p>
        </p:txBody>
      </p:sp>
      <p:sp>
        <p:nvSpPr>
          <p:cNvPr id="6" name="Tekstfelt 5">
            <a:extLst>
              <a:ext uri="{FF2B5EF4-FFF2-40B4-BE49-F238E27FC236}">
                <a16:creationId xmlns:a16="http://schemas.microsoft.com/office/drawing/2014/main" id="{4C477216-F9FA-4872-B3E3-9FD647BD1EE4}"/>
              </a:ext>
            </a:extLst>
          </p:cNvPr>
          <p:cNvSpPr txBox="1"/>
          <p:nvPr/>
        </p:nvSpPr>
        <p:spPr>
          <a:xfrm>
            <a:off x="537715" y="3614476"/>
            <a:ext cx="2270071" cy="1880284"/>
          </a:xfrm>
          <a:prstGeom prst="hexagon">
            <a:avLst/>
          </a:prstGeom>
          <a:solidFill>
            <a:srgbClr val="CC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Reservekapacitet er et udtryk for den kapacitet vi har til overs ved en given aktivitet eller før vi ikke længere kan udføre dagligdags-aktiviteter</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kstfelt 6">
            <a:extLst>
              <a:ext uri="{FF2B5EF4-FFF2-40B4-BE49-F238E27FC236}">
                <a16:creationId xmlns:a16="http://schemas.microsoft.com/office/drawing/2014/main" id="{D629D3F0-0E85-4549-BC93-63C3EC725277}"/>
              </a:ext>
            </a:extLst>
          </p:cNvPr>
          <p:cNvSpPr txBox="1"/>
          <p:nvPr/>
        </p:nvSpPr>
        <p:spPr>
          <a:xfrm>
            <a:off x="2351792" y="4573831"/>
            <a:ext cx="2270071" cy="1880284"/>
          </a:xfrm>
          <a:prstGeom prst="hexagon">
            <a:avLst/>
          </a:prstGeom>
          <a:solidFill>
            <a:srgbClr val="FF9999"/>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Protein</a:t>
            </a:r>
            <a:r>
              <a:rPr kumimoji="0" lang="da-DK" sz="1100" b="0" i="0" u="none" strike="noStrike" kern="1200" cap="none" spc="0" normalizeH="0" noProof="0" dirty="0">
                <a:ln>
                  <a:noFill/>
                </a:ln>
                <a:solidFill>
                  <a:prstClr val="black"/>
                </a:solidFill>
                <a:effectLst/>
                <a:uLnTx/>
                <a:uFillTx/>
                <a:latin typeface="Georgia" panose="02040502050405020303" pitchFamily="18" charset="0"/>
                <a:ea typeface="+mn-ea"/>
                <a:cs typeface="+mn-cs"/>
              </a:rPr>
              <a:t> består af forskellige aminosyrer som indgår i opbygningen af muskelmasse</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kstfelt 8">
            <a:extLst>
              <a:ext uri="{FF2B5EF4-FFF2-40B4-BE49-F238E27FC236}">
                <a16:creationId xmlns:a16="http://schemas.microsoft.com/office/drawing/2014/main" id="{24E1AB9D-A128-4875-8892-924B24246138}"/>
              </a:ext>
            </a:extLst>
          </p:cNvPr>
          <p:cNvSpPr txBox="1"/>
          <p:nvPr/>
        </p:nvSpPr>
        <p:spPr>
          <a:xfrm>
            <a:off x="2341606" y="2671896"/>
            <a:ext cx="2270071" cy="1880284"/>
          </a:xfrm>
          <a:prstGeom prst="hexagon">
            <a:avLst/>
          </a:prstGeom>
          <a:solidFill>
            <a:srgbClr val="CCFF99"/>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Ernæring og træning kan øge reservekapaciteten</a:t>
            </a:r>
          </a:p>
        </p:txBody>
      </p:sp>
      <p:sp>
        <p:nvSpPr>
          <p:cNvPr id="10" name="Tekstfelt 9">
            <a:extLst>
              <a:ext uri="{FF2B5EF4-FFF2-40B4-BE49-F238E27FC236}">
                <a16:creationId xmlns:a16="http://schemas.microsoft.com/office/drawing/2014/main" id="{B1B09B01-0A1B-4297-84F6-F243A66FD623}"/>
              </a:ext>
            </a:extLst>
          </p:cNvPr>
          <p:cNvSpPr txBox="1"/>
          <p:nvPr/>
        </p:nvSpPr>
        <p:spPr>
          <a:xfrm>
            <a:off x="4139556" y="1731754"/>
            <a:ext cx="2270071" cy="1880284"/>
          </a:xfrm>
          <a:prstGeom prst="hexagon">
            <a:avLst/>
          </a:prstGeom>
          <a:solidFill>
            <a:srgbClr val="FFFF99"/>
          </a:solidFill>
          <a:ln w="38100">
            <a:solidFill>
              <a:schemeClr val="bg1"/>
            </a:solidFill>
          </a:ln>
        </p:spPr>
        <p:txBody>
          <a:bodyPr wrap="square" rtlCol="0" anchor="ctr">
            <a:noAutofit/>
          </a:bodyPr>
          <a:lstStyle/>
          <a:p>
            <a:pPr lvl="0" algn="ctr">
              <a:defRPr/>
            </a:pPr>
            <a:r>
              <a:rPr lang="da-DK" sz="1100" dirty="0">
                <a:solidFill>
                  <a:prstClr val="black"/>
                </a:solidFill>
                <a:latin typeface="Georgia" panose="02040502050405020303" pitchFamily="18" charset="0"/>
              </a:rPr>
              <a:t>Kroppen nedbryder og opbygger konstant protein. Derfor har vi brug for daglig tilførsel af aminosyrer</a:t>
            </a:r>
            <a:endParaRPr lang="da-DK" sz="1100" dirty="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11" name="Tekstfelt 10">
            <a:extLst>
              <a:ext uri="{FF2B5EF4-FFF2-40B4-BE49-F238E27FC236}">
                <a16:creationId xmlns:a16="http://schemas.microsoft.com/office/drawing/2014/main" id="{E9763F25-EB13-487D-9D51-00FFF14F448B}"/>
              </a:ext>
            </a:extLst>
          </p:cNvPr>
          <p:cNvSpPr txBox="1"/>
          <p:nvPr/>
        </p:nvSpPr>
        <p:spPr>
          <a:xfrm>
            <a:off x="4163276" y="3612038"/>
            <a:ext cx="2270071" cy="1880284"/>
          </a:xfrm>
          <a:prstGeom prst="hexagon">
            <a:avLst/>
          </a:prstGeom>
          <a:solidFill>
            <a:srgbClr val="99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Behovet for protein stiger med alderen – der skal mere til for at få den samme effekt som hos yngre (anabolsk resistens)</a:t>
            </a:r>
          </a:p>
        </p:txBody>
      </p:sp>
      <p:sp>
        <p:nvSpPr>
          <p:cNvPr id="12" name="Tekstfelt 11">
            <a:extLst>
              <a:ext uri="{FF2B5EF4-FFF2-40B4-BE49-F238E27FC236}">
                <a16:creationId xmlns:a16="http://schemas.microsoft.com/office/drawing/2014/main" id="{98416E89-9E36-4DFA-B0E2-862D8F610683}"/>
              </a:ext>
            </a:extLst>
          </p:cNvPr>
          <p:cNvSpPr txBox="1"/>
          <p:nvPr/>
        </p:nvSpPr>
        <p:spPr>
          <a:xfrm>
            <a:off x="5953632" y="2697811"/>
            <a:ext cx="2270071" cy="1880284"/>
          </a:xfrm>
          <a:prstGeom prst="hexagon">
            <a:avLst/>
          </a:prstGeom>
          <a:solidFill>
            <a:srgbClr val="6699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Alle borgertyper (overvægtige, protein-underernærede</a:t>
            </a:r>
            <a:r>
              <a:rPr kumimoji="0" lang="da-DK" sz="1100" b="0" i="0" u="none" strike="noStrike" kern="1200" cap="none" spc="0" normalizeH="0" noProof="0" dirty="0">
                <a:ln>
                  <a:noFill/>
                </a:ln>
                <a:solidFill>
                  <a:prstClr val="black"/>
                </a:solidFill>
                <a:effectLst/>
                <a:uLnTx/>
                <a:uFillTx/>
                <a:latin typeface="Georgia" panose="02040502050405020303" pitchFamily="18" charset="0"/>
                <a:ea typeface="+mn-ea"/>
                <a:cs typeface="+mn-cs"/>
              </a:rPr>
              <a:t> og underernærede) har gavn af øget proteinindtag og fysisk aktivitet</a:t>
            </a:r>
            <a:endPar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13" name="Tekstfelt 12">
            <a:extLst>
              <a:ext uri="{FF2B5EF4-FFF2-40B4-BE49-F238E27FC236}">
                <a16:creationId xmlns:a16="http://schemas.microsoft.com/office/drawing/2014/main" id="{27A877B1-04CA-4F0A-84C1-876B3374BC8E}"/>
              </a:ext>
            </a:extLst>
          </p:cNvPr>
          <p:cNvSpPr txBox="1"/>
          <p:nvPr/>
        </p:nvSpPr>
        <p:spPr>
          <a:xfrm>
            <a:off x="5953632" y="4573831"/>
            <a:ext cx="2270071" cy="1880284"/>
          </a:xfrm>
          <a:prstGeom prst="hexagon">
            <a:avLst/>
          </a:prstGeom>
          <a:solidFill>
            <a:srgbClr val="FF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Risikoen for at spise for lidt protein stiger med alderen</a:t>
            </a:r>
          </a:p>
        </p:txBody>
      </p:sp>
      <p:sp>
        <p:nvSpPr>
          <p:cNvPr id="14" name="Tekstfelt 13">
            <a:extLst>
              <a:ext uri="{FF2B5EF4-FFF2-40B4-BE49-F238E27FC236}">
                <a16:creationId xmlns:a16="http://schemas.microsoft.com/office/drawing/2014/main" id="{68D057CF-5A98-4A4E-86F8-0D5DF14B91EA}"/>
              </a:ext>
            </a:extLst>
          </p:cNvPr>
          <p:cNvSpPr txBox="1"/>
          <p:nvPr/>
        </p:nvSpPr>
        <p:spPr>
          <a:xfrm>
            <a:off x="7765116" y="3635821"/>
            <a:ext cx="2270071" cy="1880284"/>
          </a:xfrm>
          <a:prstGeom prst="hexagon">
            <a:avLst/>
          </a:prstGeom>
          <a:solidFill>
            <a:srgbClr val="FF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Træning kombineret med ernæring giver en større effekt</a:t>
            </a:r>
          </a:p>
        </p:txBody>
      </p:sp>
      <p:sp>
        <p:nvSpPr>
          <p:cNvPr id="15" name="Tekstfelt 14">
            <a:extLst>
              <a:ext uri="{FF2B5EF4-FFF2-40B4-BE49-F238E27FC236}">
                <a16:creationId xmlns:a16="http://schemas.microsoft.com/office/drawing/2014/main" id="{4389CD5B-4E25-49FA-98F6-39F1DE38B5A8}"/>
              </a:ext>
            </a:extLst>
          </p:cNvPr>
          <p:cNvSpPr txBox="1"/>
          <p:nvPr/>
        </p:nvSpPr>
        <p:spPr>
          <a:xfrm>
            <a:off x="9581137" y="2708853"/>
            <a:ext cx="2270071" cy="1880284"/>
          </a:xfrm>
          <a:prstGeom prst="hexagon">
            <a:avLst/>
          </a:prstGeom>
          <a:solidFill>
            <a:srgbClr val="CC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I 2016 blev der udgivet en national klinisk retningslinje med anbefalinger på området</a:t>
            </a:r>
          </a:p>
        </p:txBody>
      </p:sp>
      <p:sp>
        <p:nvSpPr>
          <p:cNvPr id="16" name="Tekstfelt 15">
            <a:extLst>
              <a:ext uri="{FF2B5EF4-FFF2-40B4-BE49-F238E27FC236}">
                <a16:creationId xmlns:a16="http://schemas.microsoft.com/office/drawing/2014/main" id="{4D24ED05-1173-4778-8129-64E21D2137D2}"/>
              </a:ext>
            </a:extLst>
          </p:cNvPr>
          <p:cNvSpPr txBox="1"/>
          <p:nvPr/>
        </p:nvSpPr>
        <p:spPr>
          <a:xfrm>
            <a:off x="7767061" y="1768711"/>
            <a:ext cx="2270071" cy="1880284"/>
          </a:xfrm>
          <a:prstGeom prst="hexagon">
            <a:avLst/>
          </a:prstGeom>
          <a:solidFill>
            <a:srgbClr val="FFCC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Utilstrækkeligt proteinindtag øger risiko for tab af muskelmasse, muskelstyrke og funktionsevne</a:t>
            </a:r>
          </a:p>
        </p:txBody>
      </p:sp>
      <p:grpSp>
        <p:nvGrpSpPr>
          <p:cNvPr id="17" name="Gruppe 16">
            <a:extLst>
              <a:ext uri="{FF2B5EF4-FFF2-40B4-BE49-F238E27FC236}">
                <a16:creationId xmlns:a16="http://schemas.microsoft.com/office/drawing/2014/main" id="{CE60C5BA-B9CA-4C42-BA8C-BB8A13A36B3C}"/>
              </a:ext>
            </a:extLst>
          </p:cNvPr>
          <p:cNvGrpSpPr/>
          <p:nvPr/>
        </p:nvGrpSpPr>
        <p:grpSpPr>
          <a:xfrm>
            <a:off x="1909326" y="1675587"/>
            <a:ext cx="7316826" cy="4536334"/>
            <a:chOff x="493295" y="1179095"/>
            <a:chExt cx="8398042" cy="5281863"/>
          </a:xfrm>
        </p:grpSpPr>
        <p:grpSp>
          <p:nvGrpSpPr>
            <p:cNvPr id="18" name="Gruppe 17">
              <a:extLst>
                <a:ext uri="{FF2B5EF4-FFF2-40B4-BE49-F238E27FC236}">
                  <a16:creationId xmlns:a16="http://schemas.microsoft.com/office/drawing/2014/main" id="{7551226F-C66C-4E77-8F26-2F12AE6705DD}"/>
                </a:ext>
              </a:extLst>
            </p:cNvPr>
            <p:cNvGrpSpPr/>
            <p:nvPr/>
          </p:nvGrpSpPr>
          <p:grpSpPr>
            <a:xfrm>
              <a:off x="493295" y="1179095"/>
              <a:ext cx="8398042" cy="5281863"/>
              <a:chOff x="493295" y="1179095"/>
              <a:chExt cx="8398042" cy="5281863"/>
            </a:xfrm>
          </p:grpSpPr>
          <p:grpSp>
            <p:nvGrpSpPr>
              <p:cNvPr id="20" name="Gruppe 19">
                <a:extLst>
                  <a:ext uri="{FF2B5EF4-FFF2-40B4-BE49-F238E27FC236}">
                    <a16:creationId xmlns:a16="http://schemas.microsoft.com/office/drawing/2014/main" id="{BD464244-1BAC-4ED8-9E3D-999289D4D27D}"/>
                  </a:ext>
                </a:extLst>
              </p:cNvPr>
              <p:cNvGrpSpPr/>
              <p:nvPr/>
            </p:nvGrpSpPr>
            <p:grpSpPr>
              <a:xfrm>
                <a:off x="493295" y="1179095"/>
                <a:ext cx="8398042" cy="5281863"/>
                <a:chOff x="493295" y="1179095"/>
                <a:chExt cx="8398042" cy="5281863"/>
              </a:xfrm>
            </p:grpSpPr>
            <p:grpSp>
              <p:nvGrpSpPr>
                <p:cNvPr id="22" name="Gruppe 21">
                  <a:extLst>
                    <a:ext uri="{FF2B5EF4-FFF2-40B4-BE49-F238E27FC236}">
                      <a16:creationId xmlns:a16="http://schemas.microsoft.com/office/drawing/2014/main" id="{27FE3B07-3ED7-49F6-99FB-CFA4AC92DDD7}"/>
                    </a:ext>
                  </a:extLst>
                </p:cNvPr>
                <p:cNvGrpSpPr/>
                <p:nvPr/>
              </p:nvGrpSpPr>
              <p:grpSpPr>
                <a:xfrm>
                  <a:off x="493295" y="1179095"/>
                  <a:ext cx="8398042" cy="5281863"/>
                  <a:chOff x="493295" y="1179095"/>
                  <a:chExt cx="8398042" cy="5281863"/>
                </a:xfrm>
              </p:grpSpPr>
              <p:grpSp>
                <p:nvGrpSpPr>
                  <p:cNvPr id="24" name="Gruppe 23">
                    <a:extLst>
                      <a:ext uri="{FF2B5EF4-FFF2-40B4-BE49-F238E27FC236}">
                        <a16:creationId xmlns:a16="http://schemas.microsoft.com/office/drawing/2014/main" id="{B01EC505-0532-44FD-9DE0-D7D3B84F88DA}"/>
                      </a:ext>
                    </a:extLst>
                  </p:cNvPr>
                  <p:cNvGrpSpPr/>
                  <p:nvPr/>
                </p:nvGrpSpPr>
                <p:grpSpPr>
                  <a:xfrm>
                    <a:off x="493295" y="1179095"/>
                    <a:ext cx="8398042" cy="5281863"/>
                    <a:chOff x="493295" y="1179095"/>
                    <a:chExt cx="8398042" cy="5281863"/>
                  </a:xfrm>
                </p:grpSpPr>
                <p:sp>
                  <p:nvSpPr>
                    <p:cNvPr id="26" name="Rektangel 25">
                      <a:extLst>
                        <a:ext uri="{FF2B5EF4-FFF2-40B4-BE49-F238E27FC236}">
                          <a16:creationId xmlns:a16="http://schemas.microsoft.com/office/drawing/2014/main" id="{5AD7D7C3-764E-45F6-AA2F-2F4C9738E5E9}"/>
                        </a:ext>
                      </a:extLst>
                    </p:cNvPr>
                    <p:cNvSpPr/>
                    <p:nvPr/>
                  </p:nvSpPr>
                  <p:spPr>
                    <a:xfrm>
                      <a:off x="493295" y="1179095"/>
                      <a:ext cx="8398042" cy="5281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pic>
                  <p:nvPicPr>
                    <p:cNvPr id="27" name="Picture 2">
                      <a:extLst>
                        <a:ext uri="{FF2B5EF4-FFF2-40B4-BE49-F238E27FC236}">
                          <a16:creationId xmlns:a16="http://schemas.microsoft.com/office/drawing/2014/main" id="{F5C38793-3B79-411B-B5F2-449488FB59A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37" y="1689745"/>
                      <a:ext cx="7874110" cy="449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Tekstboks 3">
                    <a:extLst>
                      <a:ext uri="{FF2B5EF4-FFF2-40B4-BE49-F238E27FC236}">
                        <a16:creationId xmlns:a16="http://schemas.microsoft.com/office/drawing/2014/main" id="{98B5B811-AA34-43CC-857F-D262C8D0429D}"/>
                      </a:ext>
                    </a:extLst>
                  </p:cNvPr>
                  <p:cNvSpPr txBox="1"/>
                  <p:nvPr/>
                </p:nvSpPr>
                <p:spPr>
                  <a:xfrm>
                    <a:off x="493295" y="6214610"/>
                    <a:ext cx="5184576" cy="215444"/>
                  </a:xfrm>
                  <a:prstGeom prst="rect">
                    <a:avLst/>
                  </a:prstGeom>
                  <a:noFill/>
                </p:spPr>
                <p:txBody>
                  <a:bodyPr wrap="square" rtlCol="0">
                    <a:spAutoFit/>
                  </a:bodyPr>
                  <a:lstStyle/>
                  <a:p>
                    <a:r>
                      <a:rPr lang="da-DK" sz="800" dirty="0">
                        <a:solidFill>
                          <a:schemeClr val="accent3">
                            <a:lumMod val="50000"/>
                          </a:schemeClr>
                        </a:solidFill>
                      </a:rPr>
                      <a:t>Kumar &amp; Clark (2009): </a:t>
                    </a:r>
                    <a:r>
                      <a:rPr lang="da-DK" sz="800" i="1" dirty="0" err="1">
                        <a:solidFill>
                          <a:schemeClr val="accent3">
                            <a:lumMod val="50000"/>
                          </a:schemeClr>
                        </a:solidFill>
                      </a:rPr>
                      <a:t>Clinical</a:t>
                    </a:r>
                    <a:r>
                      <a:rPr lang="da-DK" sz="800" i="1" dirty="0">
                        <a:solidFill>
                          <a:schemeClr val="accent3">
                            <a:lumMod val="50000"/>
                          </a:schemeClr>
                        </a:solidFill>
                      </a:rPr>
                      <a:t> </a:t>
                    </a:r>
                    <a:r>
                      <a:rPr lang="da-DK" sz="800" i="1" dirty="0" err="1">
                        <a:solidFill>
                          <a:schemeClr val="accent3">
                            <a:lumMod val="50000"/>
                          </a:schemeClr>
                        </a:solidFill>
                      </a:rPr>
                      <a:t>Medicine</a:t>
                    </a:r>
                    <a:r>
                      <a:rPr lang="da-DK" sz="800" dirty="0">
                        <a:solidFill>
                          <a:schemeClr val="accent3">
                            <a:lumMod val="50000"/>
                          </a:schemeClr>
                        </a:solidFill>
                      </a:rPr>
                      <a:t>. </a:t>
                    </a:r>
                    <a:r>
                      <a:rPr lang="da-DK" sz="800" dirty="0" err="1">
                        <a:solidFill>
                          <a:schemeClr val="accent3">
                            <a:lumMod val="50000"/>
                          </a:schemeClr>
                        </a:solidFill>
                      </a:rPr>
                      <a:t>Saunders</a:t>
                    </a:r>
                    <a:r>
                      <a:rPr lang="da-DK" sz="800" dirty="0">
                        <a:solidFill>
                          <a:schemeClr val="accent3">
                            <a:lumMod val="50000"/>
                          </a:schemeClr>
                        </a:solidFill>
                      </a:rPr>
                      <a:t> Elsevier, 7</a:t>
                    </a:r>
                    <a:r>
                      <a:rPr lang="da-DK" sz="800" baseline="30000" dirty="0">
                        <a:solidFill>
                          <a:schemeClr val="accent3">
                            <a:lumMod val="50000"/>
                          </a:schemeClr>
                        </a:solidFill>
                      </a:rPr>
                      <a:t>th</a:t>
                    </a:r>
                    <a:r>
                      <a:rPr lang="da-DK" sz="800" dirty="0">
                        <a:solidFill>
                          <a:schemeClr val="accent3">
                            <a:lumMod val="50000"/>
                          </a:schemeClr>
                        </a:solidFill>
                      </a:rPr>
                      <a:t> edition, 226-228</a:t>
                    </a:r>
                    <a:endParaRPr lang="da-DK" sz="600" dirty="0"/>
                  </a:p>
                </p:txBody>
              </p:sp>
            </p:grpSp>
            <p:cxnSp>
              <p:nvCxnSpPr>
                <p:cNvPr id="23" name="Lige forbindelse 22">
                  <a:extLst>
                    <a:ext uri="{FF2B5EF4-FFF2-40B4-BE49-F238E27FC236}">
                      <a16:creationId xmlns:a16="http://schemas.microsoft.com/office/drawing/2014/main" id="{DDE4C73D-A699-4EB0-AA97-071A1592D237}"/>
                    </a:ext>
                  </a:extLst>
                </p:cNvPr>
                <p:cNvCxnSpPr>
                  <a:cxnSpLocks/>
                </p:cNvCxnSpPr>
                <p:nvPr/>
              </p:nvCxnSpPr>
              <p:spPr>
                <a:xfrm>
                  <a:off x="1459359" y="5077751"/>
                  <a:ext cx="5931569" cy="0"/>
                </a:xfrm>
                <a:prstGeom prst="line">
                  <a:avLst/>
                </a:prstGeom>
                <a:ln w="57150">
                  <a:solidFill>
                    <a:srgbClr val="FF0000"/>
                  </a:solidFill>
                  <a:prstDash val="lgDash"/>
                </a:ln>
              </p:spPr>
              <p:style>
                <a:lnRef idx="1">
                  <a:schemeClr val="accent1"/>
                </a:lnRef>
                <a:fillRef idx="0">
                  <a:schemeClr val="accent1"/>
                </a:fillRef>
                <a:effectRef idx="0">
                  <a:schemeClr val="accent1"/>
                </a:effectRef>
                <a:fontRef idx="minor">
                  <a:schemeClr val="tx1"/>
                </a:fontRef>
              </p:style>
            </p:cxnSp>
          </p:grpSp>
          <p:sp>
            <p:nvSpPr>
              <p:cNvPr id="21" name="Venstre klammeparentes 20">
                <a:extLst>
                  <a:ext uri="{FF2B5EF4-FFF2-40B4-BE49-F238E27FC236}">
                    <a16:creationId xmlns:a16="http://schemas.microsoft.com/office/drawing/2014/main" id="{E4231765-E516-42E6-B8E4-0518C281F7FF}"/>
                  </a:ext>
                </a:extLst>
              </p:cNvPr>
              <p:cNvSpPr/>
              <p:nvPr/>
            </p:nvSpPr>
            <p:spPr>
              <a:xfrm>
                <a:off x="4883972" y="4207751"/>
                <a:ext cx="330718" cy="839096"/>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a:p>
            </p:txBody>
          </p:sp>
        </p:grpSp>
        <p:sp>
          <p:nvSpPr>
            <p:cNvPr id="19" name="Tekstfelt 18">
              <a:extLst>
                <a:ext uri="{FF2B5EF4-FFF2-40B4-BE49-F238E27FC236}">
                  <a16:creationId xmlns:a16="http://schemas.microsoft.com/office/drawing/2014/main" id="{19BD7EDB-B787-49F0-A44F-7EC9372FAE59}"/>
                </a:ext>
              </a:extLst>
            </p:cNvPr>
            <p:cNvSpPr txBox="1"/>
            <p:nvPr/>
          </p:nvSpPr>
          <p:spPr>
            <a:xfrm>
              <a:off x="2885819" y="4431168"/>
              <a:ext cx="2022437" cy="369332"/>
            </a:xfrm>
            <a:prstGeom prst="rect">
              <a:avLst/>
            </a:prstGeom>
            <a:noFill/>
          </p:spPr>
          <p:txBody>
            <a:bodyPr wrap="square" rtlCol="0">
              <a:spAutoFit/>
            </a:bodyPr>
            <a:lstStyle/>
            <a:p>
              <a:r>
                <a:rPr lang="da-DK" b="1" dirty="0"/>
                <a:t>Reservekapacitet</a:t>
              </a:r>
            </a:p>
          </p:txBody>
        </p:sp>
      </p:grpSp>
      <p:pic>
        <p:nvPicPr>
          <p:cNvPr id="28" name="Billede 27">
            <a:extLst>
              <a:ext uri="{FF2B5EF4-FFF2-40B4-BE49-F238E27FC236}">
                <a16:creationId xmlns:a16="http://schemas.microsoft.com/office/drawing/2014/main" id="{EEBDFA16-CC4B-43B5-8E78-C15B2D095A1E}"/>
              </a:ext>
            </a:extLst>
          </p:cNvPr>
          <p:cNvPicPr>
            <a:picLocks noChangeAspect="1"/>
          </p:cNvPicPr>
          <p:nvPr/>
        </p:nvPicPr>
        <p:blipFill>
          <a:blip r:embed="rId4"/>
          <a:stretch>
            <a:fillRect/>
          </a:stretch>
        </p:blipFill>
        <p:spPr>
          <a:xfrm>
            <a:off x="1976735" y="1208997"/>
            <a:ext cx="7114356" cy="5082550"/>
          </a:xfrm>
          <a:prstGeom prst="rect">
            <a:avLst/>
          </a:prstGeom>
        </p:spPr>
      </p:pic>
    </p:spTree>
    <p:extLst>
      <p:ext uri="{BB962C8B-B14F-4D97-AF65-F5344CB8AC3E}">
        <p14:creationId xmlns:p14="http://schemas.microsoft.com/office/powerpoint/2010/main" val="260998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70B576-4BDA-40EF-84E2-A36DB8DAFA93}"/>
              </a:ext>
            </a:extLst>
          </p:cNvPr>
          <p:cNvSpPr>
            <a:spLocks noGrp="1"/>
          </p:cNvSpPr>
          <p:nvPr>
            <p:ph type="title"/>
          </p:nvPr>
        </p:nvSpPr>
        <p:spPr>
          <a:xfrm>
            <a:off x="1069428" y="53065"/>
            <a:ext cx="10515600" cy="1087157"/>
          </a:xfrm>
        </p:spPr>
        <p:txBody>
          <a:bodyPr/>
          <a:lstStyle/>
          <a:p>
            <a:r>
              <a:rPr lang="da-DK" dirty="0">
                <a:solidFill>
                  <a:schemeClr val="bg1"/>
                </a:solidFill>
                <a:latin typeface="Oswald light" panose="02000506000000020004" pitchFamily="2"/>
              </a:rPr>
              <a:t>Bullet opsamling – næringsstoffer og behov</a:t>
            </a:r>
          </a:p>
        </p:txBody>
      </p:sp>
      <p:sp>
        <p:nvSpPr>
          <p:cNvPr id="5" name="Tekstfelt 4">
            <a:extLst>
              <a:ext uri="{FF2B5EF4-FFF2-40B4-BE49-F238E27FC236}">
                <a16:creationId xmlns:a16="http://schemas.microsoft.com/office/drawing/2014/main" id="{AF6EC02B-C1CF-4557-B8BE-45DB44A93334}"/>
              </a:ext>
            </a:extLst>
          </p:cNvPr>
          <p:cNvSpPr txBox="1"/>
          <p:nvPr/>
        </p:nvSpPr>
        <p:spPr>
          <a:xfrm>
            <a:off x="537716" y="1738800"/>
            <a:ext cx="2270071" cy="1880283"/>
          </a:xfrm>
          <a:prstGeom prst="hexagon">
            <a:avLst/>
          </a:prstGeom>
          <a:solidFill>
            <a:srgbClr val="FF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Ernæring er makronæringsstoffer: kulhydrat, fedt, protein, alkohol </a:t>
            </a:r>
            <a:b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b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&amp; mikronæringsstoffer: vitaminer, mineraler</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kstfelt 5">
            <a:extLst>
              <a:ext uri="{FF2B5EF4-FFF2-40B4-BE49-F238E27FC236}">
                <a16:creationId xmlns:a16="http://schemas.microsoft.com/office/drawing/2014/main" id="{4C477216-F9FA-4872-B3E3-9FD647BD1EE4}"/>
              </a:ext>
            </a:extLst>
          </p:cNvPr>
          <p:cNvSpPr txBox="1"/>
          <p:nvPr/>
        </p:nvSpPr>
        <p:spPr>
          <a:xfrm>
            <a:off x="537715" y="3614476"/>
            <a:ext cx="2270071" cy="1880284"/>
          </a:xfrm>
          <a:prstGeom prst="hexagon">
            <a:avLst/>
          </a:prstGeom>
          <a:solidFill>
            <a:srgbClr val="FFCC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Kulhydrat er kroppens primære brændstof</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kstfelt 6">
            <a:extLst>
              <a:ext uri="{FF2B5EF4-FFF2-40B4-BE49-F238E27FC236}">
                <a16:creationId xmlns:a16="http://schemas.microsoft.com/office/drawing/2014/main" id="{D629D3F0-0E85-4549-BC93-63C3EC725277}"/>
              </a:ext>
            </a:extLst>
          </p:cNvPr>
          <p:cNvSpPr txBox="1"/>
          <p:nvPr/>
        </p:nvSpPr>
        <p:spPr>
          <a:xfrm>
            <a:off x="2351792" y="4573831"/>
            <a:ext cx="2270071" cy="1880284"/>
          </a:xfrm>
          <a:prstGeom prst="hexagon">
            <a:avLst/>
          </a:prstGeom>
          <a:solidFill>
            <a:srgbClr val="FF99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Fedt er kroppens energidepot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kstfelt 8">
            <a:extLst>
              <a:ext uri="{FF2B5EF4-FFF2-40B4-BE49-F238E27FC236}">
                <a16:creationId xmlns:a16="http://schemas.microsoft.com/office/drawing/2014/main" id="{24E1AB9D-A128-4875-8892-924B24246138}"/>
              </a:ext>
            </a:extLst>
          </p:cNvPr>
          <p:cNvSpPr txBox="1"/>
          <p:nvPr/>
        </p:nvSpPr>
        <p:spPr>
          <a:xfrm>
            <a:off x="2341606" y="2671896"/>
            <a:ext cx="2270071" cy="1880284"/>
          </a:xfrm>
          <a:prstGeom prst="hexagon">
            <a:avLst/>
          </a:prstGeom>
          <a:solidFill>
            <a:srgbClr val="FF99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Protein er kroppens byggesten</a:t>
            </a:r>
          </a:p>
        </p:txBody>
      </p:sp>
      <p:sp>
        <p:nvSpPr>
          <p:cNvPr id="10" name="Tekstfelt 9">
            <a:extLst>
              <a:ext uri="{FF2B5EF4-FFF2-40B4-BE49-F238E27FC236}">
                <a16:creationId xmlns:a16="http://schemas.microsoft.com/office/drawing/2014/main" id="{B1B09B01-0A1B-4297-84F6-F243A66FD623}"/>
              </a:ext>
            </a:extLst>
          </p:cNvPr>
          <p:cNvSpPr txBox="1"/>
          <p:nvPr/>
        </p:nvSpPr>
        <p:spPr>
          <a:xfrm>
            <a:off x="4139556" y="1731754"/>
            <a:ext cx="2270071" cy="1880284"/>
          </a:xfrm>
          <a:prstGeom prst="hexagon">
            <a:avLst/>
          </a:prstGeom>
          <a:solidFill>
            <a:srgbClr val="CC99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Energibehov beregnes ud fra basalstofskifte og PAL-værdi</a:t>
            </a:r>
          </a:p>
        </p:txBody>
      </p:sp>
      <p:sp>
        <p:nvSpPr>
          <p:cNvPr id="11" name="Tekstfelt 10">
            <a:extLst>
              <a:ext uri="{FF2B5EF4-FFF2-40B4-BE49-F238E27FC236}">
                <a16:creationId xmlns:a16="http://schemas.microsoft.com/office/drawing/2014/main" id="{E9763F25-EB13-487D-9D51-00FFF14F448B}"/>
              </a:ext>
            </a:extLst>
          </p:cNvPr>
          <p:cNvSpPr txBox="1"/>
          <p:nvPr/>
        </p:nvSpPr>
        <p:spPr>
          <a:xfrm>
            <a:off x="4163276" y="3612038"/>
            <a:ext cx="2270071" cy="1880284"/>
          </a:xfrm>
          <a:prstGeom prst="hexagon">
            <a:avLst/>
          </a:prstGeom>
          <a:solidFill>
            <a:srgbClr val="FF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Energibehov kan påvirkes af alder, vægt, køn, sygdom og aktivitet</a:t>
            </a:r>
          </a:p>
        </p:txBody>
      </p:sp>
      <p:sp>
        <p:nvSpPr>
          <p:cNvPr id="12" name="Tekstfelt 11">
            <a:extLst>
              <a:ext uri="{FF2B5EF4-FFF2-40B4-BE49-F238E27FC236}">
                <a16:creationId xmlns:a16="http://schemas.microsoft.com/office/drawing/2014/main" id="{98416E89-9E36-4DFA-B0E2-862D8F610683}"/>
              </a:ext>
            </a:extLst>
          </p:cNvPr>
          <p:cNvSpPr txBox="1"/>
          <p:nvPr/>
        </p:nvSpPr>
        <p:spPr>
          <a:xfrm>
            <a:off x="5953632" y="2697811"/>
            <a:ext cx="2270071" cy="1880284"/>
          </a:xfrm>
          <a:prstGeom prst="hexagon">
            <a:avLst/>
          </a:prstGeom>
          <a:solidFill>
            <a:srgbClr val="99CC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Proteinbehov beregnes ud fra vægt</a:t>
            </a:r>
          </a:p>
        </p:txBody>
      </p:sp>
      <p:sp>
        <p:nvSpPr>
          <p:cNvPr id="13" name="Tekstfelt 12">
            <a:extLst>
              <a:ext uri="{FF2B5EF4-FFF2-40B4-BE49-F238E27FC236}">
                <a16:creationId xmlns:a16="http://schemas.microsoft.com/office/drawing/2014/main" id="{27A877B1-04CA-4F0A-84C1-876B3374BC8E}"/>
              </a:ext>
            </a:extLst>
          </p:cNvPr>
          <p:cNvSpPr txBox="1"/>
          <p:nvPr/>
        </p:nvSpPr>
        <p:spPr>
          <a:xfrm>
            <a:off x="5953632" y="4573831"/>
            <a:ext cx="2270071" cy="1880284"/>
          </a:xfrm>
          <a:prstGeom prst="hexagon">
            <a:avLst/>
          </a:prstGeom>
          <a:solidFill>
            <a:srgbClr val="CCFFFF"/>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Proteinbehov kan påvirkes af alder, vægt og sygdom</a:t>
            </a:r>
          </a:p>
        </p:txBody>
      </p:sp>
      <p:sp>
        <p:nvSpPr>
          <p:cNvPr id="14" name="Tekstfelt 13">
            <a:extLst>
              <a:ext uri="{FF2B5EF4-FFF2-40B4-BE49-F238E27FC236}">
                <a16:creationId xmlns:a16="http://schemas.microsoft.com/office/drawing/2014/main" id="{68D057CF-5A98-4A4E-86F8-0D5DF14B91EA}"/>
              </a:ext>
            </a:extLst>
          </p:cNvPr>
          <p:cNvSpPr txBox="1"/>
          <p:nvPr/>
        </p:nvSpPr>
        <p:spPr>
          <a:xfrm>
            <a:off x="7765116" y="3635821"/>
            <a:ext cx="2270071" cy="1880284"/>
          </a:xfrm>
          <a:prstGeom prst="hexagon">
            <a:avLst/>
          </a:prstGeom>
          <a:solidFill>
            <a:srgbClr val="FF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Ubalance i energiindtag kontra behov kan måles ved vægtændring </a:t>
            </a:r>
          </a:p>
        </p:txBody>
      </p:sp>
      <p:sp>
        <p:nvSpPr>
          <p:cNvPr id="15" name="Tekstfelt 14">
            <a:extLst>
              <a:ext uri="{FF2B5EF4-FFF2-40B4-BE49-F238E27FC236}">
                <a16:creationId xmlns:a16="http://schemas.microsoft.com/office/drawing/2014/main" id="{4389CD5B-4E25-49FA-98F6-39F1DE38B5A8}"/>
              </a:ext>
            </a:extLst>
          </p:cNvPr>
          <p:cNvSpPr txBox="1"/>
          <p:nvPr/>
        </p:nvSpPr>
        <p:spPr>
          <a:xfrm>
            <a:off x="9581137" y="2708853"/>
            <a:ext cx="2270071" cy="1880284"/>
          </a:xfrm>
          <a:prstGeom prst="hexagon">
            <a:avLst/>
          </a:prstGeom>
          <a:solidFill>
            <a:srgbClr val="CC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Ubalance i proteinindtag kontra behov kan ikke måles</a:t>
            </a:r>
          </a:p>
        </p:txBody>
      </p:sp>
      <p:sp>
        <p:nvSpPr>
          <p:cNvPr id="16" name="Tekstfelt 15">
            <a:extLst>
              <a:ext uri="{FF2B5EF4-FFF2-40B4-BE49-F238E27FC236}">
                <a16:creationId xmlns:a16="http://schemas.microsoft.com/office/drawing/2014/main" id="{4D24ED05-1173-4778-8129-64E21D2137D2}"/>
              </a:ext>
            </a:extLst>
          </p:cNvPr>
          <p:cNvSpPr txBox="1"/>
          <p:nvPr/>
        </p:nvSpPr>
        <p:spPr>
          <a:xfrm>
            <a:off x="7767061" y="1768711"/>
            <a:ext cx="2270071" cy="1880284"/>
          </a:xfrm>
          <a:prstGeom prst="hexagon">
            <a:avLst/>
          </a:prstGeom>
          <a:solidFill>
            <a:srgbClr val="99FFCC"/>
          </a:solidFill>
          <a:ln w="38100">
            <a:solidFill>
              <a:schemeClr val="bg1"/>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Stressmetabolisme øger kroppens omsætning af protein og giver tab af muskelmasse</a:t>
            </a:r>
            <a:endParaRPr kumimoji="0" lang="da-DK"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9390960"/>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3274</TotalTime>
  <Words>759</Words>
  <Application>Microsoft Office PowerPoint</Application>
  <PresentationFormat>Widescreen</PresentationFormat>
  <Paragraphs>71</Paragraphs>
  <Slides>6</Slides>
  <Notes>6</Notes>
  <HiddenSlides>2</HiddenSlides>
  <MMClips>0</MMClips>
  <ScaleCrop>false</ScaleCrop>
  <HeadingPairs>
    <vt:vector size="6" baseType="variant">
      <vt:variant>
        <vt:lpstr>Benyttede skrifttyper</vt:lpstr>
      </vt:variant>
      <vt:variant>
        <vt:i4>5</vt:i4>
      </vt:variant>
      <vt:variant>
        <vt:lpstr>Tema</vt:lpstr>
      </vt:variant>
      <vt:variant>
        <vt:i4>1</vt:i4>
      </vt:variant>
      <vt:variant>
        <vt:lpstr>Slidetitler</vt:lpstr>
      </vt:variant>
      <vt:variant>
        <vt:i4>6</vt:i4>
      </vt:variant>
    </vt:vector>
  </HeadingPairs>
  <TitlesOfParts>
    <vt:vector size="12" baseType="lpstr">
      <vt:lpstr>Arial</vt:lpstr>
      <vt:lpstr>Calibri</vt:lpstr>
      <vt:lpstr>Calibri Light</vt:lpstr>
      <vt:lpstr>Georgia</vt:lpstr>
      <vt:lpstr>Oswald light</vt:lpstr>
      <vt:lpstr>Office-tema</vt:lpstr>
      <vt:lpstr>Grib stafetten – dag 2</vt:lpstr>
      <vt:lpstr>Træning og ernæring  Exercise is king, nutrition is queen Put them toghether and you have a kingdom</vt:lpstr>
      <vt:lpstr>Bullet opsamling – ernæring, aldring og træning</vt:lpstr>
      <vt:lpstr>Bullet opsamling – ernæring, aldring og træning</vt:lpstr>
      <vt:lpstr>Bullet opsamling – ernæring, aldring og træning</vt:lpstr>
      <vt:lpstr>Bullet opsamling – næringsstoffer og behov</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Træning og ernæring</dc:title>
  <dc:creator>Andrea Dan Jensen</dc:creator>
  <cp:lastModifiedBy>Camilla Hindsgaul</cp:lastModifiedBy>
  <cp:revision>210</cp:revision>
  <cp:lastPrinted>2020-10-15T07:19:56Z</cp:lastPrinted>
  <dcterms:created xsi:type="dcterms:W3CDTF">2020-01-31T09:59:20Z</dcterms:created>
  <dcterms:modified xsi:type="dcterms:W3CDTF">2021-01-27T11:57:45Z</dcterms:modified>
</cp:coreProperties>
</file>