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418" r:id="rId2"/>
    <p:sldId id="420" r:id="rId3"/>
    <p:sldId id="462" r:id="rId4"/>
    <p:sldId id="264" r:id="rId5"/>
    <p:sldId id="421" r:id="rId6"/>
    <p:sldId id="280" r:id="rId7"/>
    <p:sldId id="392" r:id="rId8"/>
  </p:sldIdLst>
  <p:sldSz cx="12192000" cy="6858000"/>
  <p:notesSz cx="7104063" cy="10234613"/>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FFCCFF"/>
    <a:srgbClr val="CC99FF"/>
    <a:srgbClr val="9999FF"/>
    <a:srgbClr val="FFCCCC"/>
    <a:srgbClr val="526393"/>
    <a:srgbClr val="FFFF66"/>
    <a:srgbClr val="66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D66973-E824-45D4-9973-EC48D274CEAA}" v="1" dt="2024-11-13T09:47:57.359"/>
  </p1510:revLst>
</p1510:revInfo>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37" autoAdjust="0"/>
    <p:restoredTop sz="91841" autoAdjust="0"/>
  </p:normalViewPr>
  <p:slideViewPr>
    <p:cSldViewPr snapToGrid="0">
      <p:cViewPr varScale="1">
        <p:scale>
          <a:sx n="58" d="100"/>
          <a:sy n="58" d="100"/>
        </p:scale>
        <p:origin x="776" y="48"/>
      </p:cViewPr>
      <p:guideLst/>
    </p:cSldViewPr>
  </p:slideViewPr>
  <p:outlineViewPr>
    <p:cViewPr>
      <p:scale>
        <a:sx n="33" d="100"/>
        <a:sy n="33" d="100"/>
      </p:scale>
      <p:origin x="0" y="-89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3078427" cy="513508"/>
          </a:xfrm>
          <a:prstGeom prst="rect">
            <a:avLst/>
          </a:prstGeom>
        </p:spPr>
        <p:txBody>
          <a:bodyPr vert="horz" lIns="94796" tIns="47398" rIns="94796" bIns="47398" rtlCol="0"/>
          <a:lstStyle>
            <a:lvl1pPr algn="l">
              <a:defRPr sz="1200"/>
            </a:lvl1pPr>
          </a:lstStyle>
          <a:p>
            <a:endParaRPr lang="da-DK"/>
          </a:p>
        </p:txBody>
      </p:sp>
      <p:sp>
        <p:nvSpPr>
          <p:cNvPr id="3" name="Pladsholder til dato 2"/>
          <p:cNvSpPr>
            <a:spLocks noGrp="1"/>
          </p:cNvSpPr>
          <p:nvPr>
            <p:ph type="dt" idx="1"/>
          </p:nvPr>
        </p:nvSpPr>
        <p:spPr>
          <a:xfrm>
            <a:off x="4023993" y="0"/>
            <a:ext cx="3078427" cy="513508"/>
          </a:xfrm>
          <a:prstGeom prst="rect">
            <a:avLst/>
          </a:prstGeom>
        </p:spPr>
        <p:txBody>
          <a:bodyPr vert="horz" lIns="94796" tIns="47398" rIns="94796" bIns="47398" rtlCol="0"/>
          <a:lstStyle>
            <a:lvl1pPr algn="r">
              <a:defRPr sz="1200"/>
            </a:lvl1pPr>
          </a:lstStyle>
          <a:p>
            <a:fld id="{6C546992-E215-4CE2-8628-BCD50EB47E83}" type="datetimeFigureOut">
              <a:rPr lang="da-DK" smtClean="0"/>
              <a:t>13-11-2024</a:t>
            </a:fld>
            <a:endParaRPr lang="da-DK"/>
          </a:p>
        </p:txBody>
      </p:sp>
      <p:sp>
        <p:nvSpPr>
          <p:cNvPr id="4" name="Pladsholder til slidebillede 3"/>
          <p:cNvSpPr>
            <a:spLocks noGrp="1" noRot="1" noChangeAspect="1"/>
          </p:cNvSpPr>
          <p:nvPr>
            <p:ph type="sldImg" idx="2"/>
          </p:nvPr>
        </p:nvSpPr>
        <p:spPr>
          <a:xfrm>
            <a:off x="481013" y="1279525"/>
            <a:ext cx="6142037" cy="3454400"/>
          </a:xfrm>
          <a:prstGeom prst="rect">
            <a:avLst/>
          </a:prstGeom>
          <a:noFill/>
          <a:ln w="12700">
            <a:solidFill>
              <a:prstClr val="black"/>
            </a:solidFill>
          </a:ln>
        </p:spPr>
        <p:txBody>
          <a:bodyPr vert="horz" lIns="94796" tIns="47398" rIns="94796" bIns="47398" rtlCol="0" anchor="ctr"/>
          <a:lstStyle/>
          <a:p>
            <a:endParaRPr lang="da-DK"/>
          </a:p>
        </p:txBody>
      </p:sp>
      <p:sp>
        <p:nvSpPr>
          <p:cNvPr id="5" name="Pladsholder til noter 4"/>
          <p:cNvSpPr>
            <a:spLocks noGrp="1"/>
          </p:cNvSpPr>
          <p:nvPr>
            <p:ph type="body" sz="quarter" idx="3"/>
          </p:nvPr>
        </p:nvSpPr>
        <p:spPr>
          <a:xfrm>
            <a:off x="710407" y="4925407"/>
            <a:ext cx="5683250" cy="4029879"/>
          </a:xfrm>
          <a:prstGeom prst="rect">
            <a:avLst/>
          </a:prstGeom>
        </p:spPr>
        <p:txBody>
          <a:bodyPr vert="horz" lIns="94796" tIns="47398" rIns="94796" bIns="47398"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1" y="9721107"/>
            <a:ext cx="3078427" cy="513507"/>
          </a:xfrm>
          <a:prstGeom prst="rect">
            <a:avLst/>
          </a:prstGeom>
        </p:spPr>
        <p:txBody>
          <a:bodyPr vert="horz" lIns="94796" tIns="47398" rIns="94796" bIns="47398" rtlCol="0" anchor="b"/>
          <a:lstStyle>
            <a:lvl1pPr algn="l">
              <a:defRPr sz="1200"/>
            </a:lvl1pPr>
          </a:lstStyle>
          <a:p>
            <a:endParaRPr lang="da-DK"/>
          </a:p>
        </p:txBody>
      </p:sp>
      <p:sp>
        <p:nvSpPr>
          <p:cNvPr id="7" name="Pladsholder til slidenummer 6"/>
          <p:cNvSpPr>
            <a:spLocks noGrp="1"/>
          </p:cNvSpPr>
          <p:nvPr>
            <p:ph type="sldNum" sz="quarter" idx="5"/>
          </p:nvPr>
        </p:nvSpPr>
        <p:spPr>
          <a:xfrm>
            <a:off x="4023993" y="9721107"/>
            <a:ext cx="3078427" cy="513507"/>
          </a:xfrm>
          <a:prstGeom prst="rect">
            <a:avLst/>
          </a:prstGeom>
        </p:spPr>
        <p:txBody>
          <a:bodyPr vert="horz" lIns="94796" tIns="47398" rIns="94796" bIns="47398" rtlCol="0" anchor="b"/>
          <a:lstStyle>
            <a:lvl1pPr algn="r">
              <a:defRPr sz="1200"/>
            </a:lvl1pPr>
          </a:lstStyle>
          <a:p>
            <a:fld id="{70035214-5EC0-40D0-A25C-4455D95ADA19}" type="slidenum">
              <a:rPr lang="da-DK" smtClean="0"/>
              <a:t>‹nr.›</a:t>
            </a:fld>
            <a:endParaRPr lang="da-DK"/>
          </a:p>
        </p:txBody>
      </p:sp>
    </p:spTree>
    <p:extLst>
      <p:ext uri="{BB962C8B-B14F-4D97-AF65-F5344CB8AC3E}">
        <p14:creationId xmlns:p14="http://schemas.microsoft.com/office/powerpoint/2010/main" val="1560549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947958"/>
            <a:r>
              <a:rPr lang="da-DK" dirty="0">
                <a:solidFill>
                  <a:schemeClr val="bg1"/>
                </a:solidFill>
                <a:latin typeface="Georgia" panose="02040502050405020303" pitchFamily="18" charset="0"/>
              </a:rPr>
              <a:t>C: underernæring A: overvægt</a:t>
            </a:r>
          </a:p>
          <a:p>
            <a:pPr defTabSz="947958"/>
            <a:endParaRPr lang="da-DK" dirty="0">
              <a:solidFill>
                <a:schemeClr val="bg1"/>
              </a:solidFill>
              <a:latin typeface="Georgia" panose="02040502050405020303" pitchFamily="18" charset="0"/>
            </a:endParaRPr>
          </a:p>
          <a:p>
            <a:pPr defTabSz="947958"/>
            <a:r>
              <a:rPr lang="da-DK" dirty="0">
                <a:solidFill>
                  <a:schemeClr val="bg1"/>
                </a:solidFill>
                <a:latin typeface="Georgia" panose="02040502050405020303" pitchFamily="18" charset="0"/>
              </a:rPr>
              <a:t>BMI &gt;25 overvægt (34,2 % af den voksne befolkning)</a:t>
            </a:r>
          </a:p>
          <a:p>
            <a:pPr defTabSz="947958"/>
            <a:r>
              <a:rPr lang="da-DK" dirty="0">
                <a:solidFill>
                  <a:schemeClr val="bg1"/>
                </a:solidFill>
                <a:latin typeface="Georgia" panose="02040502050405020303" pitchFamily="18" charset="0"/>
              </a:rPr>
              <a:t>BMI &gt;30 svær overvægt (16,8% af den voksne befolkning)</a:t>
            </a:r>
          </a:p>
          <a:p>
            <a:pPr defTabSz="947958"/>
            <a:endParaRPr lang="da-DK" dirty="0">
              <a:solidFill>
                <a:schemeClr val="bg1"/>
              </a:solidFill>
              <a:latin typeface="Georgia" panose="02040502050405020303" pitchFamily="18" charset="0"/>
            </a:endParaRPr>
          </a:p>
          <a:p>
            <a:pPr defTabSz="947958"/>
            <a:r>
              <a:rPr lang="da-DK" dirty="0">
                <a:solidFill>
                  <a:schemeClr val="bg1"/>
                </a:solidFill>
                <a:latin typeface="Georgia" panose="02040502050405020303" pitchFamily="18" charset="0"/>
              </a:rPr>
              <a:t>Forringet tygge/synkefunktion: Tegn på </a:t>
            </a:r>
            <a:r>
              <a:rPr lang="da-DK" dirty="0" err="1">
                <a:solidFill>
                  <a:schemeClr val="bg1"/>
                </a:solidFill>
                <a:latin typeface="Georgia" panose="02040502050405020303" pitchFamily="18" charset="0"/>
              </a:rPr>
              <a:t>dysfagi</a:t>
            </a:r>
            <a:r>
              <a:rPr lang="da-DK" dirty="0">
                <a:solidFill>
                  <a:schemeClr val="bg1"/>
                </a:solidFill>
                <a:latin typeface="Georgia" panose="02040502050405020303" pitchFamily="18" charset="0"/>
              </a:rPr>
              <a:t>: savl, våd stemme, hoster ved indtagelse</a:t>
            </a:r>
          </a:p>
          <a:p>
            <a:pPr defTabSz="947958"/>
            <a:endParaRPr lang="da-DK" dirty="0">
              <a:solidFill>
                <a:schemeClr val="bg1"/>
              </a:solidFill>
              <a:latin typeface="Georgia" panose="02040502050405020303" pitchFamily="18" charset="0"/>
            </a:endParaRPr>
          </a:p>
          <a:p>
            <a:endParaRPr lang="da-DK" dirty="0"/>
          </a:p>
        </p:txBody>
      </p:sp>
      <p:sp>
        <p:nvSpPr>
          <p:cNvPr id="4" name="Pladsholder til slidenummer 3"/>
          <p:cNvSpPr>
            <a:spLocks noGrp="1"/>
          </p:cNvSpPr>
          <p:nvPr>
            <p:ph type="sldNum" sz="quarter" idx="5"/>
          </p:nvPr>
        </p:nvSpPr>
        <p:spPr/>
        <p:txBody>
          <a:bodyPr/>
          <a:lstStyle/>
          <a:p>
            <a:fld id="{70035214-5EC0-40D0-A25C-4455D95ADA19}" type="slidenum">
              <a:rPr lang="da-DK" smtClean="0"/>
              <a:t>1</a:t>
            </a:fld>
            <a:endParaRPr lang="da-DK"/>
          </a:p>
        </p:txBody>
      </p:sp>
    </p:spTree>
    <p:extLst>
      <p:ext uri="{BB962C8B-B14F-4D97-AF65-F5344CB8AC3E}">
        <p14:creationId xmlns:p14="http://schemas.microsoft.com/office/powerpoint/2010/main" val="3223207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947958"/>
            <a:r>
              <a:rPr lang="da-DK" dirty="0">
                <a:solidFill>
                  <a:schemeClr val="bg1"/>
                </a:solidFill>
                <a:latin typeface="Georgia" panose="02040502050405020303" pitchFamily="18" charset="0"/>
              </a:rPr>
              <a:t>BMI &gt;25 overvægt (34,2 % af den voksne befolkning)</a:t>
            </a:r>
          </a:p>
          <a:p>
            <a:pPr defTabSz="947958"/>
            <a:r>
              <a:rPr lang="da-DK" dirty="0">
                <a:solidFill>
                  <a:schemeClr val="bg1"/>
                </a:solidFill>
                <a:latin typeface="Georgia" panose="02040502050405020303" pitchFamily="18" charset="0"/>
              </a:rPr>
              <a:t>BMI &gt;30 svær overvægt (16,8% af den voksne befolkning)</a:t>
            </a:r>
          </a:p>
          <a:p>
            <a:pPr defTabSz="947958"/>
            <a:endParaRPr lang="da-DK" dirty="0">
              <a:solidFill>
                <a:schemeClr val="bg1"/>
              </a:solidFill>
              <a:latin typeface="Georgia" panose="02040502050405020303" pitchFamily="18" charset="0"/>
            </a:endParaRPr>
          </a:p>
          <a:p>
            <a:pPr defTabSz="947958"/>
            <a:r>
              <a:rPr lang="da-DK" dirty="0">
                <a:solidFill>
                  <a:schemeClr val="bg1"/>
                </a:solidFill>
                <a:latin typeface="Georgia" panose="02040502050405020303" pitchFamily="18" charset="0"/>
              </a:rPr>
              <a:t>Forringet tygge/synkefunktion: Tegn på </a:t>
            </a:r>
            <a:r>
              <a:rPr lang="da-DK" dirty="0" err="1">
                <a:solidFill>
                  <a:schemeClr val="bg1"/>
                </a:solidFill>
                <a:latin typeface="Georgia" panose="02040502050405020303" pitchFamily="18" charset="0"/>
              </a:rPr>
              <a:t>dysfagi</a:t>
            </a:r>
            <a:r>
              <a:rPr lang="da-DK" dirty="0">
                <a:solidFill>
                  <a:schemeClr val="bg1"/>
                </a:solidFill>
                <a:latin typeface="Georgia" panose="02040502050405020303" pitchFamily="18" charset="0"/>
              </a:rPr>
              <a:t>: savl, våd stemme, hoster ved indtagelse</a:t>
            </a:r>
          </a:p>
          <a:p>
            <a:pPr defTabSz="947958"/>
            <a:endParaRPr lang="da-DK" dirty="0">
              <a:solidFill>
                <a:schemeClr val="bg1"/>
              </a:solidFill>
              <a:latin typeface="Georgia" panose="02040502050405020303" pitchFamily="18" charset="0"/>
            </a:endParaRPr>
          </a:p>
          <a:p>
            <a:r>
              <a:rPr lang="da-DK" dirty="0"/>
              <a:t>Overbevisende sammenhæng mellem overvægt og udviklingen af kræft:</a:t>
            </a:r>
          </a:p>
          <a:p>
            <a:r>
              <a:rPr lang="da-DK" b="1" dirty="0"/>
              <a:t>Mænd</a:t>
            </a:r>
          </a:p>
          <a:p>
            <a:r>
              <a:rPr lang="da-DK" dirty="0"/>
              <a:t>Tyk- og endetarmskræft</a:t>
            </a:r>
          </a:p>
          <a:p>
            <a:r>
              <a:rPr lang="da-DK" dirty="0"/>
              <a:t>Spiserørskræft (af typen </a:t>
            </a:r>
            <a:r>
              <a:rPr lang="da-DK" dirty="0" err="1"/>
              <a:t>adenokarcinom</a:t>
            </a:r>
            <a:r>
              <a:rPr lang="da-DK" dirty="0"/>
              <a:t>)</a:t>
            </a:r>
          </a:p>
          <a:p>
            <a:r>
              <a:rPr lang="da-DK" dirty="0"/>
              <a:t>Nyrekræft</a:t>
            </a:r>
          </a:p>
          <a:p>
            <a:r>
              <a:rPr lang="da-DK" dirty="0"/>
              <a:t>Bugspytkirtelkræft</a:t>
            </a:r>
          </a:p>
          <a:p>
            <a:r>
              <a:rPr lang="da-DK" dirty="0"/>
              <a:t>Leverkræft</a:t>
            </a:r>
          </a:p>
          <a:p>
            <a:pPr defTabSz="947958">
              <a:defRPr/>
            </a:pPr>
            <a:r>
              <a:rPr lang="da-DK" b="1" dirty="0"/>
              <a:t>Kvinder</a:t>
            </a:r>
            <a:endParaRPr lang="da-DK" dirty="0"/>
          </a:p>
          <a:p>
            <a:r>
              <a:rPr lang="da-DK" dirty="0"/>
              <a:t>Tyk- og endetarmskræft</a:t>
            </a:r>
          </a:p>
          <a:p>
            <a:r>
              <a:rPr lang="da-DK" dirty="0"/>
              <a:t>Spiserørskræft (af typen </a:t>
            </a:r>
            <a:r>
              <a:rPr lang="da-DK" dirty="0" err="1"/>
              <a:t>adenokarcinom</a:t>
            </a:r>
            <a:r>
              <a:rPr lang="da-DK" dirty="0"/>
              <a:t>)</a:t>
            </a:r>
          </a:p>
          <a:p>
            <a:r>
              <a:rPr lang="da-DK" dirty="0"/>
              <a:t>Nyrekræft</a:t>
            </a:r>
          </a:p>
          <a:p>
            <a:r>
              <a:rPr lang="da-DK" dirty="0"/>
              <a:t>Bugspytkirtelkræft</a:t>
            </a:r>
          </a:p>
          <a:p>
            <a:r>
              <a:rPr lang="da-DK" dirty="0"/>
              <a:t>Livmoderkræft</a:t>
            </a:r>
          </a:p>
          <a:p>
            <a:r>
              <a:rPr lang="da-DK" dirty="0"/>
              <a:t>Brystkræft (efter overgangsalderen)</a:t>
            </a:r>
          </a:p>
          <a:p>
            <a:r>
              <a:rPr lang="da-DK" dirty="0"/>
              <a:t>Leverkræft</a:t>
            </a:r>
          </a:p>
          <a:p>
            <a:pPr defTabSz="947958"/>
            <a:endParaRPr lang="da-DK" dirty="0">
              <a:solidFill>
                <a:schemeClr val="bg1"/>
              </a:solidFill>
              <a:latin typeface="Georgia" panose="02040502050405020303" pitchFamily="18" charset="0"/>
            </a:endParaRPr>
          </a:p>
          <a:p>
            <a:pPr defTabSz="947958"/>
            <a:endParaRPr lang="da-DK" dirty="0">
              <a:solidFill>
                <a:schemeClr val="bg1"/>
              </a:solidFill>
              <a:latin typeface="Georgia" panose="02040502050405020303" pitchFamily="18" charset="0"/>
            </a:endParaRPr>
          </a:p>
          <a:p>
            <a:endParaRPr lang="da-DK" dirty="0"/>
          </a:p>
        </p:txBody>
      </p:sp>
      <p:sp>
        <p:nvSpPr>
          <p:cNvPr id="4" name="Pladsholder til slidenummer 3"/>
          <p:cNvSpPr>
            <a:spLocks noGrp="1"/>
          </p:cNvSpPr>
          <p:nvPr>
            <p:ph type="sldNum" sz="quarter" idx="5"/>
          </p:nvPr>
        </p:nvSpPr>
        <p:spPr/>
        <p:txBody>
          <a:bodyPr/>
          <a:lstStyle/>
          <a:p>
            <a:fld id="{70035214-5EC0-40D0-A25C-4455D95ADA19}" type="slidenum">
              <a:rPr lang="da-DK" smtClean="0"/>
              <a:t>2</a:t>
            </a:fld>
            <a:endParaRPr lang="da-DK"/>
          </a:p>
        </p:txBody>
      </p:sp>
    </p:spTree>
    <p:extLst>
      <p:ext uri="{BB962C8B-B14F-4D97-AF65-F5344CB8AC3E}">
        <p14:creationId xmlns:p14="http://schemas.microsoft.com/office/powerpoint/2010/main" val="1149282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47958" rtl="0" eaLnBrk="1" fontAlgn="auto" latinLnBrk="0" hangingPunct="1">
              <a:lnSpc>
                <a:spcPct val="100000"/>
              </a:lnSpc>
              <a:spcBef>
                <a:spcPts val="0"/>
              </a:spcBef>
              <a:spcAft>
                <a:spcPts val="0"/>
              </a:spcAft>
              <a:buClrTx/>
              <a:buSzTx/>
              <a:buFontTx/>
              <a:buNone/>
              <a:tabLst/>
              <a:defRPr/>
            </a:pPr>
            <a:r>
              <a:rPr lang="da-DK" dirty="0">
                <a:solidFill>
                  <a:schemeClr val="bg1"/>
                </a:solidFill>
                <a:latin typeface="Georgia" panose="02040502050405020303" pitchFamily="18" charset="0"/>
              </a:rPr>
              <a:t>Definition og årsager gennemgås kort (lidt repetition fra dag 1) Derefter konsekvenser. </a:t>
            </a:r>
            <a:r>
              <a:rPr lang="da-DK" dirty="0"/>
              <a:t>Der kan evt. diskuteres værdi af vægttab for overvægtige hvis deltagere viser interesse for dette. Op mod 90% tager et vægttab på igen efter en 5-årig periode (kilde klinisk ernæring)</a:t>
            </a:r>
          </a:p>
          <a:p>
            <a:pPr defTabSz="947958"/>
            <a:endParaRPr lang="da-DK" dirty="0">
              <a:solidFill>
                <a:schemeClr val="bg1"/>
              </a:solidFill>
              <a:latin typeface="Georgia" panose="02040502050405020303" pitchFamily="18" charset="0"/>
            </a:endParaRPr>
          </a:p>
          <a:p>
            <a:pPr defTabSz="947958"/>
            <a:r>
              <a:rPr lang="da-DK" dirty="0">
                <a:solidFill>
                  <a:schemeClr val="bg1"/>
                </a:solidFill>
                <a:latin typeface="Georgia" panose="02040502050405020303" pitchFamily="18" charset="0"/>
              </a:rPr>
              <a:t>BMI &gt;25 overvægt (34,2 % af den voksne befolkning)</a:t>
            </a:r>
          </a:p>
          <a:p>
            <a:pPr defTabSz="947958"/>
            <a:r>
              <a:rPr lang="da-DK" dirty="0">
                <a:solidFill>
                  <a:schemeClr val="bg1"/>
                </a:solidFill>
                <a:latin typeface="Georgia" panose="02040502050405020303" pitchFamily="18" charset="0"/>
              </a:rPr>
              <a:t>BMI &gt;30 svær overvægt (16,8% af den voksne befolkning)</a:t>
            </a:r>
          </a:p>
          <a:p>
            <a:pPr defTabSz="947958"/>
            <a:endParaRPr lang="da-DK" dirty="0">
              <a:solidFill>
                <a:schemeClr val="bg1"/>
              </a:solidFill>
              <a:latin typeface="Georgia" panose="02040502050405020303" pitchFamily="18" charset="0"/>
            </a:endParaRPr>
          </a:p>
          <a:p>
            <a:pPr defTabSz="947958"/>
            <a:r>
              <a:rPr lang="da-DK" dirty="0">
                <a:solidFill>
                  <a:schemeClr val="bg1"/>
                </a:solidFill>
                <a:latin typeface="Georgia" panose="02040502050405020303" pitchFamily="18" charset="0"/>
              </a:rPr>
              <a:t>Forringet tygge/synkefunktion: Tegn på </a:t>
            </a:r>
            <a:r>
              <a:rPr lang="da-DK" dirty="0" err="1">
                <a:solidFill>
                  <a:schemeClr val="bg1"/>
                </a:solidFill>
                <a:latin typeface="Georgia" panose="02040502050405020303" pitchFamily="18" charset="0"/>
              </a:rPr>
              <a:t>dysfagi</a:t>
            </a:r>
            <a:r>
              <a:rPr lang="da-DK" dirty="0">
                <a:solidFill>
                  <a:schemeClr val="bg1"/>
                </a:solidFill>
                <a:latin typeface="Georgia" panose="02040502050405020303" pitchFamily="18" charset="0"/>
              </a:rPr>
              <a:t>: savl, våd stemme, hoster ved indtagelse</a:t>
            </a:r>
          </a:p>
          <a:p>
            <a:pPr defTabSz="947958"/>
            <a:endParaRPr lang="da-DK" dirty="0">
              <a:solidFill>
                <a:schemeClr val="bg1"/>
              </a:solidFill>
              <a:latin typeface="Georgia" panose="02040502050405020303" pitchFamily="18" charset="0"/>
            </a:endParaRPr>
          </a:p>
          <a:p>
            <a:r>
              <a:rPr lang="da-DK" dirty="0"/>
              <a:t>Overbevisende sammenhæng mellem overvægt og udviklingen af kræft:</a:t>
            </a:r>
          </a:p>
          <a:p>
            <a:r>
              <a:rPr lang="da-DK" b="1" dirty="0"/>
              <a:t>Mænd</a:t>
            </a:r>
          </a:p>
          <a:p>
            <a:r>
              <a:rPr lang="da-DK" dirty="0"/>
              <a:t>Tyk- og endetarmskræft, Spiserørskræft, Nyrekræft, Bugspytkirtelkræft, Leverkræft</a:t>
            </a:r>
          </a:p>
          <a:p>
            <a:pPr defTabSz="947958">
              <a:defRPr/>
            </a:pPr>
            <a:r>
              <a:rPr lang="da-DK" b="1" dirty="0"/>
              <a:t>Kvinder</a:t>
            </a:r>
            <a:endParaRPr lang="da-DK" dirty="0"/>
          </a:p>
          <a:p>
            <a:r>
              <a:rPr lang="da-DK" dirty="0"/>
              <a:t>Tyk- og endetarmskræft, Spiserørskræft, Nyrekræft, Bugspytkirtelkræft, Livmoderkræft, Brystkræft (efter overgangsalderen), Leverkræft</a:t>
            </a:r>
          </a:p>
          <a:p>
            <a:pPr defTabSz="947958"/>
            <a:endParaRPr lang="da-DK" dirty="0">
              <a:solidFill>
                <a:schemeClr val="bg1"/>
              </a:solidFill>
              <a:latin typeface="Georgia" panose="02040502050405020303" pitchFamily="18" charset="0"/>
            </a:endParaRPr>
          </a:p>
          <a:p>
            <a:r>
              <a:rPr lang="da-DK" dirty="0"/>
              <a:t>Der kan evt. diskuteres værdi af vægttab for overvægtige hvis deltagere viser interesse for dette. Op mod 90% tager et vægttab på igen efter en 5-årig periode (kilde klinisk ernæring)</a:t>
            </a:r>
          </a:p>
        </p:txBody>
      </p:sp>
      <p:sp>
        <p:nvSpPr>
          <p:cNvPr id="4" name="Pladsholder til slidenummer 3"/>
          <p:cNvSpPr>
            <a:spLocks noGrp="1"/>
          </p:cNvSpPr>
          <p:nvPr>
            <p:ph type="sldNum" sz="quarter" idx="5"/>
          </p:nvPr>
        </p:nvSpPr>
        <p:spPr/>
        <p:txBody>
          <a:bodyPr/>
          <a:lstStyle/>
          <a:p>
            <a:fld id="{70035214-5EC0-40D0-A25C-4455D95ADA19}" type="slidenum">
              <a:rPr lang="da-DK" smtClean="0"/>
              <a:t>3</a:t>
            </a:fld>
            <a:endParaRPr lang="da-DK"/>
          </a:p>
        </p:txBody>
      </p:sp>
    </p:spTree>
    <p:extLst>
      <p:ext uri="{BB962C8B-B14F-4D97-AF65-F5344CB8AC3E}">
        <p14:creationId xmlns:p14="http://schemas.microsoft.com/office/powerpoint/2010/main" val="1685951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C: Forskel på de to </a:t>
            </a:r>
            <a:r>
              <a:rPr lang="da-DK" dirty="0" err="1"/>
              <a:t>dexa</a:t>
            </a:r>
            <a:r>
              <a:rPr lang="da-DK" dirty="0"/>
              <a:t> scanninger: Person til venstre er overvægtig men med god muskelmasse. Borger til højre er overvægtig med lav muskelmasse, evt. grundet for lille proteinindtag og/eller inaktivitet</a:t>
            </a:r>
          </a:p>
          <a:p>
            <a:endParaRPr lang="da-DK" dirty="0"/>
          </a:p>
          <a:p>
            <a:endParaRPr lang="da-DK" dirty="0"/>
          </a:p>
          <a:p>
            <a:r>
              <a:rPr lang="da-DK" dirty="0"/>
              <a:t>Overvejelser før evt. vægttab:</a:t>
            </a:r>
          </a:p>
          <a:p>
            <a:r>
              <a:rPr lang="da-DK" dirty="0"/>
              <a:t>Geriatri – ældre borgere får sjældent stor effekt af et vægttab kontra konsekvenser (stor risiko for øget tab af muskelmasse, svært at dække proteinbehov), tværtimod er der anbefalinger for at give et tilskud af energi og protein jf. anbefalinger fra NKR</a:t>
            </a:r>
          </a:p>
          <a:p>
            <a:endParaRPr lang="da-DK" dirty="0"/>
          </a:p>
          <a:p>
            <a:endParaRPr lang="da-DK" dirty="0">
              <a:sym typeface="Wingdings" panose="05000000000000000000" pitchFamily="2" charset="2"/>
            </a:endParaRPr>
          </a:p>
          <a:p>
            <a:r>
              <a:rPr lang="da-DK" dirty="0">
                <a:solidFill>
                  <a:schemeClr val="bg1"/>
                </a:solidFill>
              </a:rPr>
              <a:t>Fra Sanel:</a:t>
            </a:r>
          </a:p>
          <a:p>
            <a:r>
              <a:rPr lang="da-DK" dirty="0">
                <a:solidFill>
                  <a:schemeClr val="bg1"/>
                </a:solidFill>
              </a:rPr>
              <a:t>Effekt af træning på vægttab?</a:t>
            </a:r>
          </a:p>
          <a:p>
            <a:r>
              <a:rPr lang="da-DK" dirty="0">
                <a:solidFill>
                  <a:schemeClr val="bg1"/>
                </a:solidFill>
              </a:rPr>
              <a:t>Styrketræning kan formentlig sikre et bedre tab af fedtmasse (kræver dog tilstrækkeligt energiindtag).</a:t>
            </a:r>
          </a:p>
          <a:p>
            <a:r>
              <a:rPr lang="da-DK" dirty="0">
                <a:solidFill>
                  <a:schemeClr val="bg1"/>
                </a:solidFill>
              </a:rPr>
              <a:t>Træning har svært ved at udgøre et vægttab alene</a:t>
            </a:r>
          </a:p>
          <a:p>
            <a:r>
              <a:rPr lang="da-DK" dirty="0">
                <a:solidFill>
                  <a:schemeClr val="bg1"/>
                </a:solidFill>
              </a:rPr>
              <a:t>Kostændringer kan sagtens udgøre vægttab alene, men er mere effektivt i kombination med træning</a:t>
            </a:r>
          </a:p>
          <a:p>
            <a:endParaRPr lang="da-DK" dirty="0"/>
          </a:p>
        </p:txBody>
      </p:sp>
      <p:sp>
        <p:nvSpPr>
          <p:cNvPr id="4" name="Pladsholder til slidenummer 3"/>
          <p:cNvSpPr>
            <a:spLocks noGrp="1"/>
          </p:cNvSpPr>
          <p:nvPr>
            <p:ph type="sldNum" sz="quarter" idx="5"/>
          </p:nvPr>
        </p:nvSpPr>
        <p:spPr/>
        <p:txBody>
          <a:bodyPr/>
          <a:lstStyle/>
          <a:p>
            <a:fld id="{70035214-5EC0-40D0-A25C-4455D95ADA19}" type="slidenum">
              <a:rPr lang="da-DK" smtClean="0"/>
              <a:t>4</a:t>
            </a:fld>
            <a:endParaRPr lang="da-DK"/>
          </a:p>
        </p:txBody>
      </p:sp>
    </p:spTree>
    <p:extLst>
      <p:ext uri="{BB962C8B-B14F-4D97-AF65-F5344CB8AC3E}">
        <p14:creationId xmlns:p14="http://schemas.microsoft.com/office/powerpoint/2010/main" val="342021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Vise pjecer i pdf:</a:t>
            </a:r>
          </a:p>
          <a:p>
            <a:r>
              <a:rPr lang="da-DK" dirty="0"/>
              <a:t>Hvilke?</a:t>
            </a:r>
          </a:p>
        </p:txBody>
      </p:sp>
      <p:sp>
        <p:nvSpPr>
          <p:cNvPr id="4" name="Pladsholder til slidenummer 3"/>
          <p:cNvSpPr>
            <a:spLocks noGrp="1"/>
          </p:cNvSpPr>
          <p:nvPr>
            <p:ph type="sldNum" sz="quarter" idx="5"/>
          </p:nvPr>
        </p:nvSpPr>
        <p:spPr/>
        <p:txBody>
          <a:bodyPr/>
          <a:lstStyle/>
          <a:p>
            <a:fld id="{70035214-5EC0-40D0-A25C-4455D95ADA19}" type="slidenum">
              <a:rPr lang="da-DK" smtClean="0"/>
              <a:t>5</a:t>
            </a:fld>
            <a:endParaRPr lang="da-DK"/>
          </a:p>
        </p:txBody>
      </p:sp>
    </p:spTree>
    <p:extLst>
      <p:ext uri="{BB962C8B-B14F-4D97-AF65-F5344CB8AC3E}">
        <p14:creationId xmlns:p14="http://schemas.microsoft.com/office/powerpoint/2010/main" val="508024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Kostrådene gennemgås mere/mindre detaljeret, med sammenligninger som henfører tilbage til den viden deltagerne nu har om næringsstoffer/ernæring.</a:t>
            </a:r>
          </a:p>
          <a:p>
            <a:endParaRPr lang="da-DK" dirty="0"/>
          </a:p>
          <a:p>
            <a:r>
              <a:rPr lang="da-DK" dirty="0"/>
              <a:t>Underernæring: C overvægt: A + vitaminer og proteiner.</a:t>
            </a:r>
          </a:p>
          <a:p>
            <a:r>
              <a:rPr lang="da-DK" dirty="0"/>
              <a:t>Camilla supplerer med vitaminer til underernæring</a:t>
            </a:r>
          </a:p>
        </p:txBody>
      </p:sp>
      <p:sp>
        <p:nvSpPr>
          <p:cNvPr id="4" name="Pladsholder til slidenummer 3"/>
          <p:cNvSpPr>
            <a:spLocks noGrp="1"/>
          </p:cNvSpPr>
          <p:nvPr>
            <p:ph type="sldNum" sz="quarter" idx="5"/>
          </p:nvPr>
        </p:nvSpPr>
        <p:spPr/>
        <p:txBody>
          <a:bodyPr/>
          <a:lstStyle/>
          <a:p>
            <a:fld id="{70035214-5EC0-40D0-A25C-4455D95ADA19}" type="slidenum">
              <a:rPr lang="da-DK" smtClean="0"/>
              <a:t>6</a:t>
            </a:fld>
            <a:endParaRPr lang="da-DK"/>
          </a:p>
        </p:txBody>
      </p:sp>
    </p:spTree>
    <p:extLst>
      <p:ext uri="{BB962C8B-B14F-4D97-AF65-F5344CB8AC3E}">
        <p14:creationId xmlns:p14="http://schemas.microsoft.com/office/powerpoint/2010/main" val="4037085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Materialer kan vises i pdf, eller blot gennemgås ud fra billeder på dette slide. Fokus på at der er forskellige niveauer – fx meget infotunge </a:t>
            </a:r>
            <a:r>
              <a:rPr lang="da-DK" dirty="0" err="1"/>
              <a:t>vs</a:t>
            </a:r>
            <a:r>
              <a:rPr lang="da-DK" dirty="0"/>
              <a:t> materiale primært bestående af enkelte billeder.</a:t>
            </a:r>
          </a:p>
          <a:p>
            <a:r>
              <a:rPr lang="da-DK" dirty="0"/>
              <a:t>C. Underernæring (4 </a:t>
            </a:r>
            <a:r>
              <a:rPr lang="da-DK" dirty="0" err="1"/>
              <a:t>stk</a:t>
            </a:r>
            <a:r>
              <a:rPr lang="da-DK" dirty="0"/>
              <a:t>)</a:t>
            </a:r>
          </a:p>
          <a:p>
            <a:r>
              <a:rPr lang="da-DK" dirty="0"/>
              <a:t>A: overvægt + almen genoptræning (3 </a:t>
            </a:r>
            <a:r>
              <a:rPr lang="da-DK" dirty="0" err="1"/>
              <a:t>stk</a:t>
            </a:r>
            <a:r>
              <a:rPr lang="da-DK" dirty="0"/>
              <a:t>)</a:t>
            </a:r>
          </a:p>
        </p:txBody>
      </p:sp>
      <p:sp>
        <p:nvSpPr>
          <p:cNvPr id="4" name="Pladsholder til slidenummer 3"/>
          <p:cNvSpPr>
            <a:spLocks noGrp="1"/>
          </p:cNvSpPr>
          <p:nvPr>
            <p:ph type="sldNum" sz="quarter" idx="5"/>
          </p:nvPr>
        </p:nvSpPr>
        <p:spPr/>
        <p:txBody>
          <a:bodyPr/>
          <a:lstStyle/>
          <a:p>
            <a:fld id="{70035214-5EC0-40D0-A25C-4455D95ADA19}" type="slidenum">
              <a:rPr lang="da-DK" smtClean="0"/>
              <a:t>7</a:t>
            </a:fld>
            <a:endParaRPr lang="da-DK"/>
          </a:p>
        </p:txBody>
      </p:sp>
    </p:spTree>
    <p:extLst>
      <p:ext uri="{BB962C8B-B14F-4D97-AF65-F5344CB8AC3E}">
        <p14:creationId xmlns:p14="http://schemas.microsoft.com/office/powerpoint/2010/main" val="2548468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E49A8C-3665-443A-985D-7F703C19A7D1}"/>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2D320709-6B96-4DBB-9346-7310FC699E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B61E61B0-0153-4C75-885B-22C54D53058F}"/>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5" name="Pladsholder til sidefod 4">
            <a:extLst>
              <a:ext uri="{FF2B5EF4-FFF2-40B4-BE49-F238E27FC236}">
                <a16:creationId xmlns:a16="http://schemas.microsoft.com/office/drawing/2014/main" id="{E755A8EF-56C1-4319-AC1E-6A2F25C36A17}"/>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ACE05342-FD2B-4231-B971-B38C2A7E0FB4}"/>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162771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E6D6B9-1991-4C1A-A847-DACF1D6DB71A}"/>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926C83C0-1FB7-4A0A-AE2A-6493CBEC4369}"/>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7222E6C-FC3D-4BB8-B253-BE27063015C7}"/>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5" name="Pladsholder til sidefod 4">
            <a:extLst>
              <a:ext uri="{FF2B5EF4-FFF2-40B4-BE49-F238E27FC236}">
                <a16:creationId xmlns:a16="http://schemas.microsoft.com/office/drawing/2014/main" id="{2C2653CC-57AA-423E-9240-BED36943DBF0}"/>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35191F39-4B17-4071-80BA-0F0588970B71}"/>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4093564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C317C524-D1BB-4318-87DC-A339290822D6}"/>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67DB5195-085B-45B0-8BA8-EF69307DD9B7}"/>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BC84E2B-0AAE-4D37-8C7F-8D5FD604490E}"/>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5" name="Pladsholder til sidefod 4">
            <a:extLst>
              <a:ext uri="{FF2B5EF4-FFF2-40B4-BE49-F238E27FC236}">
                <a16:creationId xmlns:a16="http://schemas.microsoft.com/office/drawing/2014/main" id="{5180AF40-FA57-4304-8587-0BC713D2814F}"/>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3AC34695-EF69-4D46-AA99-EFD3FF262EC7}"/>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363194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AB8711-3345-4530-8E21-27633B4028EF}"/>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BF6F04C0-54DD-482B-8D56-46A175A71FA9}"/>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29688B55-C986-42DC-B51A-BD8C93CD77FC}"/>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5" name="Pladsholder til sidefod 4">
            <a:extLst>
              <a:ext uri="{FF2B5EF4-FFF2-40B4-BE49-F238E27FC236}">
                <a16:creationId xmlns:a16="http://schemas.microsoft.com/office/drawing/2014/main" id="{6FD4AB14-036C-4488-A992-484B9ADD0093}"/>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F8963C84-7DC5-46FF-AE00-3042B854623E}"/>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2986692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6817D7-E61B-41F1-A371-5C7A1E13C042}"/>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7FDC8CA1-48D8-4A9F-86B5-E945C69468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3D1C263C-BF51-40A9-968C-A916C462C40C}"/>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5" name="Pladsholder til sidefod 4">
            <a:extLst>
              <a:ext uri="{FF2B5EF4-FFF2-40B4-BE49-F238E27FC236}">
                <a16:creationId xmlns:a16="http://schemas.microsoft.com/office/drawing/2014/main" id="{C3B8A417-F4A5-4B0C-B7ED-B556F5DCDC0F}"/>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88994341-C576-4811-8CDA-6151283D07B9}"/>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769957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D0AFC5-1CF7-4ECC-B0EC-EC8766709CDF}"/>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519F4A73-FDB7-4217-8E7D-4F1008D8B89B}"/>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676290D1-8695-4A11-8B24-1C4FB50FB804}"/>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CD5BD4F8-1FFD-4D51-96DF-FA998002BA6B}"/>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6" name="Pladsholder til sidefod 5">
            <a:extLst>
              <a:ext uri="{FF2B5EF4-FFF2-40B4-BE49-F238E27FC236}">
                <a16:creationId xmlns:a16="http://schemas.microsoft.com/office/drawing/2014/main" id="{D5887D61-ED8E-4F22-A2A3-DFA3CBB57D69}"/>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E0CFB3CB-AA44-413B-AB61-D73E3CE6B73B}"/>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1482913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B9F738-67CD-4B06-963F-FE45F7909FE9}"/>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94AA75F7-1946-4BB8-A472-92F155A45E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7770AD41-4225-4125-ADD9-20282B894C87}"/>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7B2C4F5F-07A1-4679-9454-489A5F0BED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33E07259-447A-48C7-913A-2DD4D0F78675}"/>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15845F0F-3D34-430C-895B-7DC70F4D282E}"/>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8" name="Pladsholder til sidefod 7">
            <a:extLst>
              <a:ext uri="{FF2B5EF4-FFF2-40B4-BE49-F238E27FC236}">
                <a16:creationId xmlns:a16="http://schemas.microsoft.com/office/drawing/2014/main" id="{E20DC61B-D36E-429C-8AD6-964E19D17249}"/>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369CBF05-4B7F-4AAA-9EED-A0EFC5A54A4A}"/>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3166574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729796-A743-40C1-B9B9-296DFD603D57}"/>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4C526209-4EE6-4381-99D8-1EE3F539EC89}"/>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4" name="Pladsholder til sidefod 3">
            <a:extLst>
              <a:ext uri="{FF2B5EF4-FFF2-40B4-BE49-F238E27FC236}">
                <a16:creationId xmlns:a16="http://schemas.microsoft.com/office/drawing/2014/main" id="{2CC987A3-C9D3-4F96-8C18-CA72569E2267}"/>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86471B53-19B1-4A16-B5DB-C96C434B2EE8}"/>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281000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E466C389-A363-4F82-A8AD-678EC4CB4842}"/>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3" name="Pladsholder til sidefod 2">
            <a:extLst>
              <a:ext uri="{FF2B5EF4-FFF2-40B4-BE49-F238E27FC236}">
                <a16:creationId xmlns:a16="http://schemas.microsoft.com/office/drawing/2014/main" id="{3BBE89D1-F27D-465F-B557-21AB85D3BC4B}"/>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246D9AC1-5D34-4D3C-AA82-F70B7EEDB63D}"/>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2482518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FABB4-DF9B-4754-8002-822AA6FFB3E6}"/>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2BA6D326-8E21-467F-8775-4039DB2FC9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B4AB5693-1545-4FF6-BFE6-FA0F29D891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916AB0EC-BEAD-4A55-8FE2-4259B2BD952D}"/>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6" name="Pladsholder til sidefod 5">
            <a:extLst>
              <a:ext uri="{FF2B5EF4-FFF2-40B4-BE49-F238E27FC236}">
                <a16:creationId xmlns:a16="http://schemas.microsoft.com/office/drawing/2014/main" id="{6D163156-CC30-4885-903D-512DD1F658A0}"/>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D899D795-E727-409F-8841-155FDAE31327}"/>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811889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DE7241-3903-425A-ABA2-C4255EBB104D}"/>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62CDF75B-4892-4DC6-94CA-1EFDB2B0C7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E04F6F42-3DB1-4DE8-BF2C-98E7B093C6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CDB12F1-693B-4D18-BFC8-B5E597A9B410}"/>
              </a:ext>
            </a:extLst>
          </p:cNvPr>
          <p:cNvSpPr>
            <a:spLocks noGrp="1"/>
          </p:cNvSpPr>
          <p:nvPr>
            <p:ph type="dt" sz="half" idx="10"/>
          </p:nvPr>
        </p:nvSpPr>
        <p:spPr/>
        <p:txBody>
          <a:bodyPr/>
          <a:lstStyle/>
          <a:p>
            <a:fld id="{EC4A82B8-C177-4825-997C-37571CCA28AD}" type="datetimeFigureOut">
              <a:rPr lang="da-DK" smtClean="0"/>
              <a:t>13-11-2024</a:t>
            </a:fld>
            <a:endParaRPr lang="da-DK"/>
          </a:p>
        </p:txBody>
      </p:sp>
      <p:sp>
        <p:nvSpPr>
          <p:cNvPr id="6" name="Pladsholder til sidefod 5">
            <a:extLst>
              <a:ext uri="{FF2B5EF4-FFF2-40B4-BE49-F238E27FC236}">
                <a16:creationId xmlns:a16="http://schemas.microsoft.com/office/drawing/2014/main" id="{1771D5CA-5E62-44CC-88F5-EE29261811CC}"/>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E71E29FA-FB81-4882-A3A5-FFFFB608CFA0}"/>
              </a:ext>
            </a:extLst>
          </p:cNvPr>
          <p:cNvSpPr>
            <a:spLocks noGrp="1"/>
          </p:cNvSpPr>
          <p:nvPr>
            <p:ph type="sldNum" sz="quarter" idx="12"/>
          </p:nvPr>
        </p:nvSpPr>
        <p:spPr/>
        <p:txBody>
          <a:bodyPr/>
          <a:lstStyle/>
          <a:p>
            <a:fld id="{48DC4E70-121C-44D2-A4DE-B24E76F42373}" type="slidenum">
              <a:rPr lang="da-DK" smtClean="0"/>
              <a:t>‹nr.›</a:t>
            </a:fld>
            <a:endParaRPr lang="da-DK"/>
          </a:p>
        </p:txBody>
      </p:sp>
    </p:spTree>
    <p:extLst>
      <p:ext uri="{BB962C8B-B14F-4D97-AF65-F5344CB8AC3E}">
        <p14:creationId xmlns:p14="http://schemas.microsoft.com/office/powerpoint/2010/main" val="3868800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D31925DE-0EDC-4FE7-AF7A-A6492D7541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A362C8AB-C062-439D-A58A-1F4F4EA777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6F7D2F62-5C73-4671-AEA3-D25FD811B3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4A82B8-C177-4825-997C-37571CCA28AD}" type="datetimeFigureOut">
              <a:rPr lang="da-DK" smtClean="0"/>
              <a:t>13-11-2024</a:t>
            </a:fld>
            <a:endParaRPr lang="da-DK"/>
          </a:p>
        </p:txBody>
      </p:sp>
      <p:sp>
        <p:nvSpPr>
          <p:cNvPr id="5" name="Pladsholder til sidefod 4">
            <a:extLst>
              <a:ext uri="{FF2B5EF4-FFF2-40B4-BE49-F238E27FC236}">
                <a16:creationId xmlns:a16="http://schemas.microsoft.com/office/drawing/2014/main" id="{69FFECE1-8E6E-40A8-999B-739939581E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slidenummer 5">
            <a:extLst>
              <a:ext uri="{FF2B5EF4-FFF2-40B4-BE49-F238E27FC236}">
                <a16:creationId xmlns:a16="http://schemas.microsoft.com/office/drawing/2014/main" id="{7DB858D7-AB03-4145-88B5-1CF3649ED2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DC4E70-121C-44D2-A4DE-B24E76F42373}" type="slidenum">
              <a:rPr lang="da-DK" smtClean="0"/>
              <a:t>‹nr.›</a:t>
            </a:fld>
            <a:endParaRPr lang="da-DK"/>
          </a:p>
        </p:txBody>
      </p:sp>
    </p:spTree>
    <p:extLst>
      <p:ext uri="{BB962C8B-B14F-4D97-AF65-F5344CB8AC3E}">
        <p14:creationId xmlns:p14="http://schemas.microsoft.com/office/powerpoint/2010/main" val="35222849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sv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Titel 1">
            <a:extLst>
              <a:ext uri="{FF2B5EF4-FFF2-40B4-BE49-F238E27FC236}">
                <a16:creationId xmlns:a16="http://schemas.microsoft.com/office/drawing/2014/main" id="{23107634-17DB-45D6-8E13-18CB73FCA30E}"/>
              </a:ext>
            </a:extLst>
          </p:cNvPr>
          <p:cNvSpPr txBox="1">
            <a:spLocks/>
          </p:cNvSpPr>
          <p:nvPr/>
        </p:nvSpPr>
        <p:spPr>
          <a:xfrm>
            <a:off x="1069428" y="53065"/>
            <a:ext cx="7855497" cy="108715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dirty="0">
                <a:solidFill>
                  <a:schemeClr val="bg1"/>
                </a:solidFill>
                <a:latin typeface="Oswald light" panose="02000506000000020004" pitchFamily="2"/>
              </a:rPr>
              <a:t>Underernæring og overvægt</a:t>
            </a:r>
          </a:p>
        </p:txBody>
      </p:sp>
      <p:graphicFrame>
        <p:nvGraphicFramePr>
          <p:cNvPr id="3" name="Tabel 4">
            <a:extLst>
              <a:ext uri="{FF2B5EF4-FFF2-40B4-BE49-F238E27FC236}">
                <a16:creationId xmlns:a16="http://schemas.microsoft.com/office/drawing/2014/main" id="{53E93251-C8B7-4F01-AB95-3978737B6E31}"/>
              </a:ext>
            </a:extLst>
          </p:cNvPr>
          <p:cNvGraphicFramePr>
            <a:graphicFrameLocks noGrp="1"/>
          </p:cNvGraphicFramePr>
          <p:nvPr>
            <p:extLst>
              <p:ext uri="{D42A27DB-BD31-4B8C-83A1-F6EECF244321}">
                <p14:modId xmlns:p14="http://schemas.microsoft.com/office/powerpoint/2010/main" val="2725913057"/>
              </p:ext>
            </p:extLst>
          </p:nvPr>
        </p:nvGraphicFramePr>
        <p:xfrm>
          <a:off x="314326" y="1257301"/>
          <a:ext cx="11630024" cy="1158240"/>
        </p:xfrm>
        <a:graphic>
          <a:graphicData uri="http://schemas.openxmlformats.org/drawingml/2006/table">
            <a:tbl>
              <a:tblPr firstRow="1" bandRow="1">
                <a:tableStyleId>{2D5ABB26-0587-4C30-8999-92F81FD0307C}</a:tableStyleId>
              </a:tblPr>
              <a:tblGrid>
                <a:gridCol w="5834994">
                  <a:extLst>
                    <a:ext uri="{9D8B030D-6E8A-4147-A177-3AD203B41FA5}">
                      <a16:colId xmlns:a16="http://schemas.microsoft.com/office/drawing/2014/main" val="358424744"/>
                    </a:ext>
                  </a:extLst>
                </a:gridCol>
                <a:gridCol w="5795030">
                  <a:extLst>
                    <a:ext uri="{9D8B030D-6E8A-4147-A177-3AD203B41FA5}">
                      <a16:colId xmlns:a16="http://schemas.microsoft.com/office/drawing/2014/main" val="946060128"/>
                    </a:ext>
                  </a:extLst>
                </a:gridCol>
              </a:tblGrid>
              <a:tr h="330393">
                <a:tc>
                  <a:txBody>
                    <a:bodyPr/>
                    <a:lstStyle/>
                    <a:p>
                      <a:pPr marL="0" algn="l" defTabSz="914400" rtl="0" eaLnBrk="1" latinLnBrk="0" hangingPunct="1"/>
                      <a:r>
                        <a:rPr lang="da-DK" sz="1800" kern="1200" dirty="0">
                          <a:solidFill>
                            <a:schemeClr val="bg1"/>
                          </a:solidFill>
                          <a:latin typeface="Georgia" panose="02040502050405020303" pitchFamily="18" charset="0"/>
                          <a:ea typeface="+mn-ea"/>
                          <a:cs typeface="+mn-cs"/>
                        </a:rPr>
                        <a:t>Definition</a:t>
                      </a:r>
                    </a:p>
                  </a:txBody>
                  <a:tcPr>
                    <a:lnL>
                      <a:noFill/>
                    </a:lnL>
                    <a:lnR>
                      <a:noFill/>
                    </a:lnR>
                    <a:lnT>
                      <a:noFill/>
                    </a:lnT>
                    <a:lnB>
                      <a:noFill/>
                    </a:lnB>
                    <a:lnTlToBr w="12700" cmpd="sng">
                      <a:noFill/>
                      <a:prstDash val="solid"/>
                    </a:lnTlToBr>
                    <a:lnBlToTr w="12700" cmpd="sng">
                      <a:noFill/>
                      <a:prstDash val="solid"/>
                    </a:lnBlToTr>
                    <a:solidFill>
                      <a:schemeClr val="tx1">
                        <a:lumMod val="65000"/>
                        <a:lumOff val="35000"/>
                      </a:schemeClr>
                    </a:solidFill>
                  </a:tcPr>
                </a:tc>
                <a:tc>
                  <a:txBody>
                    <a:bodyPr/>
                    <a:lstStyle/>
                    <a:p>
                      <a:pPr marL="0" algn="l" defTabSz="914400" rtl="0" eaLnBrk="1" latinLnBrk="0" hangingPunct="1"/>
                      <a:r>
                        <a:rPr lang="da-DK" sz="1800" u="none" kern="1200" dirty="0">
                          <a:solidFill>
                            <a:schemeClr val="bg1"/>
                          </a:solidFill>
                          <a:latin typeface="Georgia" panose="02040502050405020303" pitchFamily="18" charset="0"/>
                          <a:ea typeface="+mn-ea"/>
                          <a:cs typeface="+mn-cs"/>
                        </a:rPr>
                        <a:t>Definition</a:t>
                      </a:r>
                    </a:p>
                  </a:txBody>
                  <a:tcPr>
                    <a:lnL>
                      <a:noFill/>
                    </a:lnL>
                    <a:lnR>
                      <a:noFill/>
                    </a:lnR>
                    <a:lnT>
                      <a:noFill/>
                    </a:lnT>
                    <a:lnB>
                      <a:noFill/>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3280996264"/>
                  </a:ext>
                </a:extLst>
              </a:tr>
              <a:tr h="5231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Uplanlagt vægttab på 5-10% af kropsvægt over 3-6 </a:t>
                      </a:r>
                      <a:r>
                        <a:rPr lang="da-DK" sz="1400" kern="1200" dirty="0" err="1">
                          <a:solidFill>
                            <a:schemeClr val="bg1"/>
                          </a:solidFill>
                          <a:latin typeface="Georgia" panose="02040502050405020303" pitchFamily="18" charset="0"/>
                          <a:ea typeface="+mn-ea"/>
                          <a:cs typeface="+mn-cs"/>
                        </a:rPr>
                        <a:t>mdr</a:t>
                      </a: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BMI under 18,5 og påvirket helbred</a:t>
                      </a:r>
                    </a:p>
                    <a:p>
                      <a:pPr marL="0" algn="l" defTabSz="914400" rtl="0" eaLnBrk="1" latinLnBrk="0" hangingPunct="1"/>
                      <a:endParaRPr lang="da-DK" sz="1800" kern="1200" dirty="0">
                        <a:solidFill>
                          <a:schemeClr val="bg1"/>
                        </a:solidFill>
                        <a:latin typeface="Georgia" panose="02040502050405020303" pitchFamily="18" charset="0"/>
                        <a:ea typeface="+mn-ea"/>
                        <a:cs typeface="+mn-cs"/>
                      </a:endParaRPr>
                    </a:p>
                  </a:txBody>
                  <a:tcPr>
                    <a:lnL>
                      <a:noFill/>
                    </a:lnL>
                    <a:lnR>
                      <a:noFill/>
                    </a:lnR>
                    <a:lnT>
                      <a:noFill/>
                    </a:lnT>
                    <a:lnB>
                      <a:noFill/>
                    </a:lnB>
                    <a:lnTlToBr w="12700" cmpd="sng">
                      <a:noFill/>
                      <a:prstDash val="solid"/>
                    </a:lnTlToBr>
                    <a:lnBlToTr w="12700" cmpd="sng">
                      <a:noFill/>
                      <a:prstDash val="solid"/>
                    </a:lnBlToTr>
                  </a:tcPr>
                </a:tc>
                <a:tc>
                  <a:txBody>
                    <a:bodyPr/>
                    <a:lstStyle/>
                    <a:p>
                      <a:pPr marL="0" algn="l" defTabSz="914400" rtl="0" eaLnBrk="1" latinLnBrk="0" hangingPunct="1"/>
                      <a:r>
                        <a:rPr lang="da-DK" sz="1400" kern="1200" dirty="0">
                          <a:solidFill>
                            <a:schemeClr val="bg1"/>
                          </a:solidFill>
                          <a:latin typeface="Georgia" panose="02040502050405020303" pitchFamily="18" charset="0"/>
                          <a:ea typeface="+mn-ea"/>
                          <a:cs typeface="+mn-cs"/>
                        </a:rPr>
                        <a:t>BMI &gt;25 overvægt </a:t>
                      </a:r>
                      <a:br>
                        <a:rPr lang="da-DK" sz="1400" kern="1200" dirty="0">
                          <a:solidFill>
                            <a:schemeClr val="bg1"/>
                          </a:solidFill>
                          <a:latin typeface="Georgia" panose="02040502050405020303" pitchFamily="18" charset="0"/>
                          <a:ea typeface="+mn-ea"/>
                          <a:cs typeface="+mn-cs"/>
                        </a:rPr>
                      </a:br>
                      <a:r>
                        <a:rPr lang="da-DK" sz="1400" kern="1200" dirty="0">
                          <a:solidFill>
                            <a:schemeClr val="bg1"/>
                          </a:solidFill>
                          <a:latin typeface="Georgia" panose="02040502050405020303" pitchFamily="18" charset="0"/>
                          <a:ea typeface="+mn-ea"/>
                          <a:cs typeface="+mn-cs"/>
                        </a:rPr>
                        <a:t>BMI &gt;30 svær overvægt </a:t>
                      </a:r>
                    </a:p>
                  </a:txBody>
                  <a:tcP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93370928"/>
                  </a:ext>
                </a:extLst>
              </a:tr>
            </a:tbl>
          </a:graphicData>
        </a:graphic>
      </p:graphicFrame>
      <p:graphicFrame>
        <p:nvGraphicFramePr>
          <p:cNvPr id="6" name="Tabel 7">
            <a:extLst>
              <a:ext uri="{FF2B5EF4-FFF2-40B4-BE49-F238E27FC236}">
                <a16:creationId xmlns:a16="http://schemas.microsoft.com/office/drawing/2014/main" id="{81FF1A01-80CB-4215-9DE1-A2A36F49B218}"/>
              </a:ext>
            </a:extLst>
          </p:cNvPr>
          <p:cNvGraphicFramePr>
            <a:graphicFrameLocks noGrp="1"/>
          </p:cNvGraphicFramePr>
          <p:nvPr>
            <p:extLst>
              <p:ext uri="{D42A27DB-BD31-4B8C-83A1-F6EECF244321}">
                <p14:modId xmlns:p14="http://schemas.microsoft.com/office/powerpoint/2010/main" val="3810746633"/>
              </p:ext>
            </p:extLst>
          </p:nvPr>
        </p:nvGraphicFramePr>
        <p:xfrm>
          <a:off x="314326" y="2202181"/>
          <a:ext cx="11630024" cy="4089400"/>
        </p:xfrm>
        <a:graphic>
          <a:graphicData uri="http://schemas.openxmlformats.org/drawingml/2006/table">
            <a:tbl>
              <a:tblPr firstRow="1" bandRow="1">
                <a:tableStyleId>{2D5ABB26-0587-4C30-8999-92F81FD0307C}</a:tableStyleId>
              </a:tblPr>
              <a:tblGrid>
                <a:gridCol w="5815012">
                  <a:extLst>
                    <a:ext uri="{9D8B030D-6E8A-4147-A177-3AD203B41FA5}">
                      <a16:colId xmlns:a16="http://schemas.microsoft.com/office/drawing/2014/main" val="1018309850"/>
                    </a:ext>
                  </a:extLst>
                </a:gridCol>
                <a:gridCol w="5815012">
                  <a:extLst>
                    <a:ext uri="{9D8B030D-6E8A-4147-A177-3AD203B41FA5}">
                      <a16:colId xmlns:a16="http://schemas.microsoft.com/office/drawing/2014/main" val="2326180243"/>
                    </a:ext>
                  </a:extLst>
                </a:gridCol>
              </a:tblGrid>
              <a:tr h="370840">
                <a:tc>
                  <a:txBody>
                    <a:bodyPr/>
                    <a:lstStyle/>
                    <a:p>
                      <a:pPr marL="0" algn="l" defTabSz="914400" rtl="0" eaLnBrk="1" latinLnBrk="0" hangingPunct="1"/>
                      <a:r>
                        <a:rPr lang="da-DK" sz="1800" kern="1200" dirty="0">
                          <a:solidFill>
                            <a:schemeClr val="bg1"/>
                          </a:solidFill>
                          <a:latin typeface="Georgia" panose="02040502050405020303" pitchFamily="18" charset="0"/>
                          <a:ea typeface="+mn-ea"/>
                          <a:cs typeface="+mn-cs"/>
                        </a:rPr>
                        <a:t>Årsager</a:t>
                      </a:r>
                    </a:p>
                  </a:txBody>
                  <a:tcPr>
                    <a:solidFill>
                      <a:schemeClr val="tx1">
                        <a:lumMod val="65000"/>
                        <a:lumOff val="35000"/>
                      </a:schemeClr>
                    </a:solidFill>
                  </a:tcPr>
                </a:tc>
                <a:tc>
                  <a:txBody>
                    <a:bodyPr/>
                    <a:lstStyle/>
                    <a:p>
                      <a:pPr marL="0" algn="l" defTabSz="914400" rtl="0" eaLnBrk="1" latinLnBrk="0" hangingPunct="1"/>
                      <a:r>
                        <a:rPr lang="da-DK" sz="1800" kern="1200" dirty="0">
                          <a:solidFill>
                            <a:schemeClr val="bg1"/>
                          </a:solidFill>
                          <a:latin typeface="Georgia" panose="02040502050405020303" pitchFamily="18" charset="0"/>
                          <a:ea typeface="+mn-ea"/>
                          <a:cs typeface="+mn-cs"/>
                        </a:rPr>
                        <a:t>Årsager</a:t>
                      </a:r>
                    </a:p>
                  </a:txBody>
                  <a:tcPr>
                    <a:solidFill>
                      <a:schemeClr val="tx1">
                        <a:lumMod val="65000"/>
                        <a:lumOff val="35000"/>
                      </a:schemeClr>
                    </a:solidFill>
                  </a:tcPr>
                </a:tc>
                <a:extLst>
                  <a:ext uri="{0D108BD9-81ED-4DB2-BD59-A6C34878D82A}">
                    <a16:rowId xmlns:a16="http://schemas.microsoft.com/office/drawing/2014/main" val="408489586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Øget energi- og proteinbehov</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Aldersforandringer</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Sanser</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Nedsat appetitregulering</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Ændret kropssammensætning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Forringet tygge/synkefunktion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Bivirkninger til medicin</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Kvalme, opkast, diarré, forstoppelse </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Hæmning af spytsekretionen/mundtørhed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Psykiske faktorer</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Demens</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Depression, sorg, ensomhed</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Alkoholisme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Energioverskud &amp; Inaktivitet</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Udnyttelse af indtagne kalorier</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Bakterieflora</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Gener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Sygdom og/eller medicin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Vaner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Kultur/samfund</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Hygge</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Slik, kage</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Alkohol</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Tilgængelighed af nemme kalorier</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Stillesiddende job og fritid</a:t>
                      </a:r>
                    </a:p>
                    <a:p>
                      <a:pPr marL="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400" kern="1200" dirty="0">
                          <a:solidFill>
                            <a:schemeClr val="bg1"/>
                          </a:solidFill>
                          <a:latin typeface="Georgia" panose="02040502050405020303" pitchFamily="18" charset="0"/>
                          <a:ea typeface="+mn-ea"/>
                          <a:cs typeface="+mn-cs"/>
                        </a:rPr>
                        <a:t>Etnicitet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txBody>
                  <a:tcPr/>
                </a:tc>
                <a:extLst>
                  <a:ext uri="{0D108BD9-81ED-4DB2-BD59-A6C34878D82A}">
                    <a16:rowId xmlns:a16="http://schemas.microsoft.com/office/drawing/2014/main" val="2590048480"/>
                  </a:ext>
                </a:extLst>
              </a:tr>
            </a:tbl>
          </a:graphicData>
        </a:graphic>
      </p:graphicFrame>
      <p:pic>
        <p:nvPicPr>
          <p:cNvPr id="17" name="Billede 16" descr="Et billede, der indeholder tekst, bog, mørk, mand&#10;&#10;Automatisk genereret beskrivelse">
            <a:extLst>
              <a:ext uri="{FF2B5EF4-FFF2-40B4-BE49-F238E27FC236}">
                <a16:creationId xmlns:a16="http://schemas.microsoft.com/office/drawing/2014/main" id="{4C6EC292-5426-457A-A7FE-F9EA4B1761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6750" y="4429124"/>
            <a:ext cx="1849411" cy="2200275"/>
          </a:xfrm>
          <a:prstGeom prst="rect">
            <a:avLst/>
          </a:prstGeom>
        </p:spPr>
      </p:pic>
      <p:pic>
        <p:nvPicPr>
          <p:cNvPr id="30" name="Picture 4" descr="diabetes">
            <a:extLst>
              <a:ext uri="{FF2B5EF4-FFF2-40B4-BE49-F238E27FC236}">
                <a16:creationId xmlns:a16="http://schemas.microsoft.com/office/drawing/2014/main" id="{0DE6DFD0-0E39-4EA8-ADE4-8106CBC57E0D}"/>
              </a:ext>
            </a:extLst>
          </p:cNvPr>
          <p:cNvPicPr>
            <a:picLocks noChangeAspect="1" noChangeArrowheads="1"/>
          </p:cNvPicPr>
          <p:nvPr/>
        </p:nvPicPr>
        <p:blipFill>
          <a:blip r:embed="rId4">
            <a:clrChange>
              <a:clrFrom>
                <a:srgbClr val="FCFAFB"/>
              </a:clrFrom>
              <a:clrTo>
                <a:srgbClr val="FCFAFB">
                  <a:alpha val="0"/>
                </a:srgbClr>
              </a:clrTo>
            </a:clrChange>
            <a:extLst>
              <a:ext uri="{28A0092B-C50C-407E-A947-70E740481C1C}">
                <a14:useLocalDpi xmlns:a14="http://schemas.microsoft.com/office/drawing/2010/main" val="0"/>
              </a:ext>
            </a:extLst>
          </a:blip>
          <a:srcRect/>
          <a:stretch>
            <a:fillRect/>
          </a:stretch>
        </p:blipFill>
        <p:spPr bwMode="auto">
          <a:xfrm rot="16200000">
            <a:off x="9422611" y="4336261"/>
            <a:ext cx="2625666" cy="241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1050486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Titel 1">
            <a:extLst>
              <a:ext uri="{FF2B5EF4-FFF2-40B4-BE49-F238E27FC236}">
                <a16:creationId xmlns:a16="http://schemas.microsoft.com/office/drawing/2014/main" id="{23107634-17DB-45D6-8E13-18CB73FCA30E}"/>
              </a:ext>
            </a:extLst>
          </p:cNvPr>
          <p:cNvSpPr txBox="1">
            <a:spLocks/>
          </p:cNvSpPr>
          <p:nvPr/>
        </p:nvSpPr>
        <p:spPr>
          <a:xfrm>
            <a:off x="1069428" y="53065"/>
            <a:ext cx="7855497" cy="108715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dirty="0">
                <a:solidFill>
                  <a:schemeClr val="bg1"/>
                </a:solidFill>
                <a:latin typeface="Oswald light" panose="02000506000000020004" pitchFamily="2"/>
              </a:rPr>
              <a:t>Underernæring og overvægt</a:t>
            </a:r>
          </a:p>
        </p:txBody>
      </p:sp>
      <p:pic>
        <p:nvPicPr>
          <p:cNvPr id="17" name="Billede 16" descr="Et billede, der indeholder tekst, bog, mørk, mand&#10;&#10;Automatisk genereret beskrivelse">
            <a:extLst>
              <a:ext uri="{FF2B5EF4-FFF2-40B4-BE49-F238E27FC236}">
                <a16:creationId xmlns:a16="http://schemas.microsoft.com/office/drawing/2014/main" id="{4C6EC292-5426-457A-A7FE-F9EA4B1761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6750" y="4429124"/>
            <a:ext cx="1849411" cy="2200275"/>
          </a:xfrm>
          <a:prstGeom prst="rect">
            <a:avLst/>
          </a:prstGeom>
        </p:spPr>
      </p:pic>
      <p:pic>
        <p:nvPicPr>
          <p:cNvPr id="32" name="Billede 31" descr="Et billede, der indeholder person, udendørs, vand, mand&#10;&#10;Automatisk genereret beskrivelse">
            <a:extLst>
              <a:ext uri="{FF2B5EF4-FFF2-40B4-BE49-F238E27FC236}">
                <a16:creationId xmlns:a16="http://schemas.microsoft.com/office/drawing/2014/main" id="{974CA142-8EC2-4E50-AEF1-F66E5B8684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340" y="1243762"/>
            <a:ext cx="6391104" cy="5159485"/>
          </a:xfrm>
          <a:prstGeom prst="rect">
            <a:avLst/>
          </a:prstGeom>
        </p:spPr>
      </p:pic>
      <p:pic>
        <p:nvPicPr>
          <p:cNvPr id="5" name="Picture 2">
            <a:extLst>
              <a:ext uri="{FF2B5EF4-FFF2-40B4-BE49-F238E27FC236}">
                <a16:creationId xmlns:a16="http://schemas.microsoft.com/office/drawing/2014/main" id="{0945842C-347B-4E43-BAB1-9639E06273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72335" y="1227622"/>
            <a:ext cx="3929763" cy="5159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0757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el 1">
            <a:extLst>
              <a:ext uri="{FF2B5EF4-FFF2-40B4-BE49-F238E27FC236}">
                <a16:creationId xmlns:a16="http://schemas.microsoft.com/office/drawing/2014/main" id="{23107634-17DB-45D6-8E13-18CB73FCA30E}"/>
              </a:ext>
            </a:extLst>
          </p:cNvPr>
          <p:cNvSpPr txBox="1">
            <a:spLocks/>
          </p:cNvSpPr>
          <p:nvPr/>
        </p:nvSpPr>
        <p:spPr>
          <a:xfrm>
            <a:off x="1069428" y="53065"/>
            <a:ext cx="7855497" cy="108715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dirty="0">
                <a:solidFill>
                  <a:schemeClr val="bg1"/>
                </a:solidFill>
                <a:latin typeface="Oswald light" panose="02000506000000020004" pitchFamily="2"/>
              </a:rPr>
              <a:t>Underernæring og overvægt</a:t>
            </a:r>
          </a:p>
        </p:txBody>
      </p:sp>
      <p:graphicFrame>
        <p:nvGraphicFramePr>
          <p:cNvPr id="3" name="Tabel 4">
            <a:extLst>
              <a:ext uri="{FF2B5EF4-FFF2-40B4-BE49-F238E27FC236}">
                <a16:creationId xmlns:a16="http://schemas.microsoft.com/office/drawing/2014/main" id="{53E93251-C8B7-4F01-AB95-3978737B6E31}"/>
              </a:ext>
            </a:extLst>
          </p:cNvPr>
          <p:cNvGraphicFramePr>
            <a:graphicFrameLocks noGrp="1"/>
          </p:cNvGraphicFramePr>
          <p:nvPr>
            <p:extLst>
              <p:ext uri="{D42A27DB-BD31-4B8C-83A1-F6EECF244321}">
                <p14:modId xmlns:p14="http://schemas.microsoft.com/office/powerpoint/2010/main" val="540263322"/>
              </p:ext>
            </p:extLst>
          </p:nvPr>
        </p:nvGraphicFramePr>
        <p:xfrm>
          <a:off x="314326" y="1244587"/>
          <a:ext cx="11630024" cy="888883"/>
        </p:xfrm>
        <a:graphic>
          <a:graphicData uri="http://schemas.openxmlformats.org/drawingml/2006/table">
            <a:tbl>
              <a:tblPr firstRow="1" bandRow="1">
                <a:tableStyleId>{2D5ABB26-0587-4C30-8999-92F81FD0307C}</a:tableStyleId>
              </a:tblPr>
              <a:tblGrid>
                <a:gridCol w="5834994">
                  <a:extLst>
                    <a:ext uri="{9D8B030D-6E8A-4147-A177-3AD203B41FA5}">
                      <a16:colId xmlns:a16="http://schemas.microsoft.com/office/drawing/2014/main" val="358424744"/>
                    </a:ext>
                  </a:extLst>
                </a:gridCol>
                <a:gridCol w="5795030">
                  <a:extLst>
                    <a:ext uri="{9D8B030D-6E8A-4147-A177-3AD203B41FA5}">
                      <a16:colId xmlns:a16="http://schemas.microsoft.com/office/drawing/2014/main" val="946060128"/>
                    </a:ext>
                  </a:extLst>
                </a:gridCol>
              </a:tblGrid>
              <a:tr h="330393">
                <a:tc>
                  <a:txBody>
                    <a:bodyPr/>
                    <a:lstStyle/>
                    <a:p>
                      <a:pPr marL="0" algn="l" defTabSz="914400" rtl="0" eaLnBrk="1" latinLnBrk="0" hangingPunct="1"/>
                      <a:r>
                        <a:rPr lang="da-DK" sz="1800" kern="1200" dirty="0">
                          <a:solidFill>
                            <a:schemeClr val="bg1"/>
                          </a:solidFill>
                          <a:latin typeface="Georgia" panose="02040502050405020303" pitchFamily="18" charset="0"/>
                          <a:ea typeface="+mn-ea"/>
                          <a:cs typeface="+mn-cs"/>
                        </a:rPr>
                        <a:t>Definition</a:t>
                      </a:r>
                    </a:p>
                  </a:txBody>
                  <a:tcPr>
                    <a:lnL>
                      <a:noFill/>
                    </a:lnL>
                    <a:lnR>
                      <a:noFill/>
                    </a:lnR>
                    <a:lnT>
                      <a:noFill/>
                    </a:lnT>
                    <a:lnB>
                      <a:noFill/>
                    </a:lnB>
                    <a:lnTlToBr w="12700" cmpd="sng">
                      <a:noFill/>
                      <a:prstDash val="solid"/>
                    </a:lnTlToBr>
                    <a:lnBlToTr w="12700" cmpd="sng">
                      <a:noFill/>
                      <a:prstDash val="solid"/>
                    </a:lnBlToTr>
                    <a:solidFill>
                      <a:schemeClr val="tx1">
                        <a:lumMod val="65000"/>
                        <a:lumOff val="35000"/>
                      </a:schemeClr>
                    </a:solidFill>
                  </a:tcPr>
                </a:tc>
                <a:tc>
                  <a:txBody>
                    <a:bodyPr/>
                    <a:lstStyle/>
                    <a:p>
                      <a:pPr marL="0" algn="l" defTabSz="914400" rtl="0" eaLnBrk="1" latinLnBrk="0" hangingPunct="1"/>
                      <a:r>
                        <a:rPr lang="da-DK" sz="1800" u="none" kern="1200" dirty="0">
                          <a:solidFill>
                            <a:schemeClr val="bg1"/>
                          </a:solidFill>
                          <a:latin typeface="Georgia" panose="02040502050405020303" pitchFamily="18" charset="0"/>
                          <a:ea typeface="+mn-ea"/>
                          <a:cs typeface="+mn-cs"/>
                        </a:rPr>
                        <a:t>Definition</a:t>
                      </a:r>
                    </a:p>
                  </a:txBody>
                  <a:tcPr>
                    <a:lnL>
                      <a:noFill/>
                    </a:lnL>
                    <a:lnR>
                      <a:noFill/>
                    </a:lnR>
                    <a:lnT>
                      <a:noFill/>
                    </a:lnT>
                    <a:lnB>
                      <a:noFill/>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3280996264"/>
                  </a:ext>
                </a:extLst>
              </a:tr>
              <a:tr h="5231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Uplanlagt vægttab på 5-10% af kropsvægt over 3-6 </a:t>
                      </a:r>
                      <a:r>
                        <a:rPr lang="da-DK" sz="1400" kern="1200" dirty="0" err="1">
                          <a:solidFill>
                            <a:schemeClr val="bg1"/>
                          </a:solidFill>
                          <a:latin typeface="Georgia" panose="02040502050405020303" pitchFamily="18" charset="0"/>
                          <a:ea typeface="+mn-ea"/>
                          <a:cs typeface="+mn-cs"/>
                        </a:rPr>
                        <a:t>mdr</a:t>
                      </a: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BMI under 18,5 og påvirket helbred</a:t>
                      </a:r>
                    </a:p>
                  </a:txBody>
                  <a:tcPr>
                    <a:lnL>
                      <a:noFill/>
                    </a:lnL>
                    <a:lnR>
                      <a:noFill/>
                    </a:lnR>
                    <a:lnT>
                      <a:noFill/>
                    </a:lnT>
                    <a:lnB>
                      <a:noFill/>
                    </a:lnB>
                    <a:lnTlToBr w="12700" cmpd="sng">
                      <a:noFill/>
                      <a:prstDash val="solid"/>
                    </a:lnTlToBr>
                    <a:lnBlToTr w="12700" cmpd="sng">
                      <a:noFill/>
                      <a:prstDash val="solid"/>
                    </a:lnBlToTr>
                  </a:tcPr>
                </a:tc>
                <a:tc>
                  <a:txBody>
                    <a:bodyPr/>
                    <a:lstStyle/>
                    <a:p>
                      <a:pPr marL="0" algn="l" defTabSz="914400" rtl="0" eaLnBrk="1" latinLnBrk="0" hangingPunct="1"/>
                      <a:r>
                        <a:rPr lang="da-DK" sz="1400" kern="1200" dirty="0">
                          <a:solidFill>
                            <a:schemeClr val="bg1"/>
                          </a:solidFill>
                          <a:latin typeface="Georgia" panose="02040502050405020303" pitchFamily="18" charset="0"/>
                          <a:ea typeface="+mn-ea"/>
                          <a:cs typeface="+mn-cs"/>
                        </a:rPr>
                        <a:t>BMI &gt;25 overvægt </a:t>
                      </a:r>
                      <a:br>
                        <a:rPr lang="da-DK" sz="1400" kern="1200" dirty="0">
                          <a:solidFill>
                            <a:schemeClr val="bg1"/>
                          </a:solidFill>
                          <a:latin typeface="Georgia" panose="02040502050405020303" pitchFamily="18" charset="0"/>
                          <a:ea typeface="+mn-ea"/>
                          <a:cs typeface="+mn-cs"/>
                        </a:rPr>
                      </a:br>
                      <a:r>
                        <a:rPr lang="da-DK" sz="1400" kern="1200" dirty="0">
                          <a:solidFill>
                            <a:schemeClr val="bg1"/>
                          </a:solidFill>
                          <a:latin typeface="Georgia" panose="02040502050405020303" pitchFamily="18" charset="0"/>
                          <a:ea typeface="+mn-ea"/>
                          <a:cs typeface="+mn-cs"/>
                        </a:rPr>
                        <a:t>BMI &gt;30 svær overvægt </a:t>
                      </a:r>
                    </a:p>
                  </a:txBody>
                  <a:tcP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93370928"/>
                  </a:ext>
                </a:extLst>
              </a:tr>
            </a:tbl>
          </a:graphicData>
        </a:graphic>
      </p:graphicFrame>
      <p:pic>
        <p:nvPicPr>
          <p:cNvPr id="17" name="Billede 16" descr="Et billede, der indeholder tekst, bog, mørk, mand&#10;&#10;Automatisk genereret beskrivelse">
            <a:extLst>
              <a:ext uri="{FF2B5EF4-FFF2-40B4-BE49-F238E27FC236}">
                <a16:creationId xmlns:a16="http://schemas.microsoft.com/office/drawing/2014/main" id="{4C6EC292-5426-457A-A7FE-F9EA4B1761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6750" y="4429124"/>
            <a:ext cx="1849411" cy="2200275"/>
          </a:xfrm>
          <a:prstGeom prst="rect">
            <a:avLst/>
          </a:prstGeom>
        </p:spPr>
      </p:pic>
      <p:pic>
        <p:nvPicPr>
          <p:cNvPr id="30" name="Picture 4" descr="diabetes">
            <a:extLst>
              <a:ext uri="{FF2B5EF4-FFF2-40B4-BE49-F238E27FC236}">
                <a16:creationId xmlns:a16="http://schemas.microsoft.com/office/drawing/2014/main" id="{0DE6DFD0-0E39-4EA8-ADE4-8106CBC57E0D}"/>
              </a:ext>
            </a:extLst>
          </p:cNvPr>
          <p:cNvPicPr>
            <a:picLocks noChangeAspect="1" noChangeArrowheads="1"/>
          </p:cNvPicPr>
          <p:nvPr/>
        </p:nvPicPr>
        <p:blipFill>
          <a:blip r:embed="rId4">
            <a:clrChange>
              <a:clrFrom>
                <a:srgbClr val="FCFAFB"/>
              </a:clrFrom>
              <a:clrTo>
                <a:srgbClr val="FCFAFB">
                  <a:alpha val="0"/>
                </a:srgbClr>
              </a:clrTo>
            </a:clrChange>
            <a:extLst>
              <a:ext uri="{28A0092B-C50C-407E-A947-70E740481C1C}">
                <a14:useLocalDpi xmlns:a14="http://schemas.microsoft.com/office/drawing/2010/main" val="0"/>
              </a:ext>
            </a:extLst>
          </a:blip>
          <a:srcRect/>
          <a:stretch>
            <a:fillRect/>
          </a:stretch>
        </p:blipFill>
        <p:spPr bwMode="auto">
          <a:xfrm rot="16200000">
            <a:off x="9422611" y="4336261"/>
            <a:ext cx="2625666" cy="241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2" name="Tekstfelt 1">
            <a:extLst>
              <a:ext uri="{FF2B5EF4-FFF2-40B4-BE49-F238E27FC236}">
                <a16:creationId xmlns:a16="http://schemas.microsoft.com/office/drawing/2014/main" id="{77BC7AB1-2879-4164-946D-DC80DBCBAC40}"/>
              </a:ext>
            </a:extLst>
          </p:cNvPr>
          <p:cNvSpPr txBox="1"/>
          <p:nvPr/>
        </p:nvSpPr>
        <p:spPr>
          <a:xfrm>
            <a:off x="314326" y="2662132"/>
            <a:ext cx="6324600" cy="3754874"/>
          </a:xfrm>
          <a:prstGeom prst="rect">
            <a:avLst/>
          </a:prstGeom>
          <a:noFill/>
        </p:spPr>
        <p:txBody>
          <a:bodyPr wrap="square" rtlCol="0">
            <a:spAutoFit/>
          </a:bodyPr>
          <a:lstStyle/>
          <a:p>
            <a:pPr lvl="0">
              <a:defRPr/>
            </a:pPr>
            <a:r>
              <a:rPr lang="da-DK" sz="1400" dirty="0">
                <a:solidFill>
                  <a:schemeClr val="bg1"/>
                </a:solidFill>
                <a:latin typeface="Georgia" panose="02040502050405020303" pitchFamily="18" charset="0"/>
              </a:rPr>
              <a:t>Øget energi- og proteinbehov</a:t>
            </a:r>
          </a:p>
          <a:p>
            <a:pPr lvl="0">
              <a:defRPr/>
            </a:pPr>
            <a:endParaRPr lang="da-DK" sz="1400" dirty="0">
              <a:solidFill>
                <a:schemeClr val="bg1"/>
              </a:solidFill>
              <a:latin typeface="Georgia" panose="02040502050405020303" pitchFamily="18" charset="0"/>
            </a:endParaRPr>
          </a:p>
          <a:p>
            <a:pPr lvl="0">
              <a:defRPr/>
            </a:pPr>
            <a:r>
              <a:rPr lang="da-DK" sz="1400" dirty="0">
                <a:solidFill>
                  <a:schemeClr val="bg1"/>
                </a:solidFill>
                <a:latin typeface="Georgia" panose="02040502050405020303" pitchFamily="18" charset="0"/>
              </a:rPr>
              <a:t>Aldersforandringer</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Sanser</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Nedsat appetitregulering</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Ændret kropssammensætning</a:t>
            </a:r>
          </a:p>
          <a:p>
            <a:pPr lvl="0">
              <a:defRPr/>
            </a:pPr>
            <a:endParaRPr lang="da-DK" sz="1400" dirty="0">
              <a:solidFill>
                <a:schemeClr val="bg1"/>
              </a:solidFill>
              <a:latin typeface="Georgia" panose="02040502050405020303" pitchFamily="18" charset="0"/>
            </a:endParaRPr>
          </a:p>
          <a:p>
            <a:pPr lvl="0">
              <a:defRPr/>
            </a:pPr>
            <a:r>
              <a:rPr lang="da-DK" sz="1400" dirty="0">
                <a:solidFill>
                  <a:schemeClr val="bg1"/>
                </a:solidFill>
                <a:latin typeface="Georgia" panose="02040502050405020303" pitchFamily="18" charset="0"/>
              </a:rPr>
              <a:t>Forringet tygge/synkefunktion</a:t>
            </a:r>
          </a:p>
          <a:p>
            <a:pPr lvl="0">
              <a:defRPr/>
            </a:pPr>
            <a:endParaRPr lang="da-DK" sz="1400" dirty="0">
              <a:solidFill>
                <a:schemeClr val="bg1"/>
              </a:solidFill>
              <a:latin typeface="Georgia" panose="02040502050405020303" pitchFamily="18" charset="0"/>
            </a:endParaRPr>
          </a:p>
          <a:p>
            <a:pPr lvl="0">
              <a:defRPr/>
            </a:pPr>
            <a:r>
              <a:rPr lang="da-DK" sz="1400" dirty="0">
                <a:solidFill>
                  <a:schemeClr val="bg1"/>
                </a:solidFill>
                <a:latin typeface="Georgia" panose="02040502050405020303" pitchFamily="18" charset="0"/>
              </a:rPr>
              <a:t>Bivirkninger til medicin</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Kvalme, opkast, diarré, forstoppelse </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Hæmning af spytsekretionen/mundtørhed</a:t>
            </a:r>
          </a:p>
          <a:p>
            <a:pPr lvl="0">
              <a:defRPr/>
            </a:pPr>
            <a:endParaRPr lang="da-DK" sz="1400" dirty="0">
              <a:solidFill>
                <a:schemeClr val="bg1"/>
              </a:solidFill>
              <a:latin typeface="Georgia" panose="02040502050405020303" pitchFamily="18" charset="0"/>
            </a:endParaRPr>
          </a:p>
          <a:p>
            <a:pPr lvl="0">
              <a:defRPr/>
            </a:pPr>
            <a:r>
              <a:rPr lang="da-DK" sz="1400" dirty="0">
                <a:solidFill>
                  <a:schemeClr val="bg1"/>
                </a:solidFill>
                <a:latin typeface="Georgia" panose="02040502050405020303" pitchFamily="18" charset="0"/>
              </a:rPr>
              <a:t>Psykiske faktorer</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Demens</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Depression, sorg, ensomhed</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Alkoholisme</a:t>
            </a:r>
          </a:p>
        </p:txBody>
      </p:sp>
      <p:sp>
        <p:nvSpPr>
          <p:cNvPr id="4" name="Tekstfelt 3">
            <a:extLst>
              <a:ext uri="{FF2B5EF4-FFF2-40B4-BE49-F238E27FC236}">
                <a16:creationId xmlns:a16="http://schemas.microsoft.com/office/drawing/2014/main" id="{4B91E7C5-01B6-4FBD-AF1C-549E8BA3824E}"/>
              </a:ext>
            </a:extLst>
          </p:cNvPr>
          <p:cNvSpPr txBox="1"/>
          <p:nvPr/>
        </p:nvSpPr>
        <p:spPr>
          <a:xfrm>
            <a:off x="6130876" y="2620263"/>
            <a:ext cx="5489624" cy="3539430"/>
          </a:xfrm>
          <a:prstGeom prst="rect">
            <a:avLst/>
          </a:prstGeom>
          <a:noFill/>
        </p:spPr>
        <p:txBody>
          <a:bodyPr wrap="square" rtlCol="0">
            <a:spAutoFit/>
          </a:bodyPr>
          <a:lstStyle/>
          <a:p>
            <a:r>
              <a:rPr lang="da-DK" sz="1400" dirty="0">
                <a:solidFill>
                  <a:schemeClr val="bg1"/>
                </a:solidFill>
                <a:latin typeface="Georgia" panose="02040502050405020303" pitchFamily="18" charset="0"/>
              </a:rPr>
              <a:t>Energioverskud &amp; Inaktivitet</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Udnyttelse af indtagne kalorier</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Bakterieflora</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Gener</a:t>
            </a:r>
          </a:p>
          <a:p>
            <a:pPr lvl="0">
              <a:defRPr/>
            </a:pPr>
            <a:endParaRPr lang="da-DK" sz="1400" dirty="0">
              <a:solidFill>
                <a:schemeClr val="bg1"/>
              </a:solidFill>
              <a:latin typeface="Georgia" panose="02040502050405020303" pitchFamily="18" charset="0"/>
            </a:endParaRPr>
          </a:p>
          <a:p>
            <a:pPr lvl="0">
              <a:defRPr/>
            </a:pPr>
            <a:r>
              <a:rPr lang="da-DK" sz="1400" dirty="0">
                <a:solidFill>
                  <a:schemeClr val="bg1"/>
                </a:solidFill>
                <a:latin typeface="Georgia" panose="02040502050405020303" pitchFamily="18" charset="0"/>
              </a:rPr>
              <a:t>Sygdom og/eller medicin</a:t>
            </a:r>
          </a:p>
          <a:p>
            <a:pPr lvl="0">
              <a:defRPr/>
            </a:pPr>
            <a:endParaRPr lang="da-DK" sz="1400" dirty="0">
              <a:solidFill>
                <a:schemeClr val="bg1"/>
              </a:solidFill>
              <a:latin typeface="Georgia" panose="02040502050405020303" pitchFamily="18" charset="0"/>
            </a:endParaRPr>
          </a:p>
          <a:p>
            <a:pPr lvl="0">
              <a:defRPr/>
            </a:pPr>
            <a:r>
              <a:rPr lang="da-DK" sz="1400" dirty="0">
                <a:solidFill>
                  <a:schemeClr val="bg1"/>
                </a:solidFill>
                <a:latin typeface="Georgia" panose="02040502050405020303" pitchFamily="18" charset="0"/>
              </a:rPr>
              <a:t>Vaner </a:t>
            </a:r>
          </a:p>
          <a:p>
            <a:pPr lvl="0">
              <a:defRPr/>
            </a:pPr>
            <a:endParaRPr lang="da-DK" sz="1400" dirty="0">
              <a:solidFill>
                <a:schemeClr val="bg1"/>
              </a:solidFill>
              <a:latin typeface="Georgia" panose="02040502050405020303" pitchFamily="18" charset="0"/>
            </a:endParaRPr>
          </a:p>
          <a:p>
            <a:pPr lvl="0">
              <a:defRPr/>
            </a:pPr>
            <a:r>
              <a:rPr lang="da-DK" sz="1400" dirty="0">
                <a:solidFill>
                  <a:schemeClr val="bg1"/>
                </a:solidFill>
                <a:latin typeface="Georgia" panose="02040502050405020303" pitchFamily="18" charset="0"/>
              </a:rPr>
              <a:t>Kultur/samfund</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Hygge</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Slik, kage</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Alkohol</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Tilgængelighed af nemme kalorier</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Stillesiddende job og fritid</a:t>
            </a:r>
          </a:p>
          <a:p>
            <a:pPr lvl="0" indent="-285750">
              <a:buFont typeface="Arial" panose="020B0604020202020204" pitchFamily="34" charset="0"/>
              <a:buChar char="•"/>
              <a:defRPr/>
            </a:pPr>
            <a:r>
              <a:rPr lang="da-DK" sz="1400" dirty="0">
                <a:solidFill>
                  <a:schemeClr val="bg1"/>
                </a:solidFill>
                <a:latin typeface="Georgia" panose="02040502050405020303" pitchFamily="18" charset="0"/>
              </a:rPr>
              <a:t>Etnicitet</a:t>
            </a:r>
          </a:p>
        </p:txBody>
      </p:sp>
      <p:graphicFrame>
        <p:nvGraphicFramePr>
          <p:cNvPr id="25" name="Tabel 4">
            <a:extLst>
              <a:ext uri="{FF2B5EF4-FFF2-40B4-BE49-F238E27FC236}">
                <a16:creationId xmlns:a16="http://schemas.microsoft.com/office/drawing/2014/main" id="{EE02D67C-DA7D-4925-B565-7A283537E340}"/>
              </a:ext>
            </a:extLst>
          </p:cNvPr>
          <p:cNvGraphicFramePr>
            <a:graphicFrameLocks noGrp="1"/>
          </p:cNvGraphicFramePr>
          <p:nvPr>
            <p:extLst>
              <p:ext uri="{D42A27DB-BD31-4B8C-83A1-F6EECF244321}">
                <p14:modId xmlns:p14="http://schemas.microsoft.com/office/powerpoint/2010/main" val="2754459325"/>
              </p:ext>
            </p:extLst>
          </p:nvPr>
        </p:nvGraphicFramePr>
        <p:xfrm>
          <a:off x="314326" y="2266820"/>
          <a:ext cx="11630024" cy="365760"/>
        </p:xfrm>
        <a:graphic>
          <a:graphicData uri="http://schemas.openxmlformats.org/drawingml/2006/table">
            <a:tbl>
              <a:tblPr firstRow="1" bandRow="1">
                <a:tableStyleId>{2D5ABB26-0587-4C30-8999-92F81FD0307C}</a:tableStyleId>
              </a:tblPr>
              <a:tblGrid>
                <a:gridCol w="5834994">
                  <a:extLst>
                    <a:ext uri="{9D8B030D-6E8A-4147-A177-3AD203B41FA5}">
                      <a16:colId xmlns:a16="http://schemas.microsoft.com/office/drawing/2014/main" val="358424744"/>
                    </a:ext>
                  </a:extLst>
                </a:gridCol>
                <a:gridCol w="5795030">
                  <a:extLst>
                    <a:ext uri="{9D8B030D-6E8A-4147-A177-3AD203B41FA5}">
                      <a16:colId xmlns:a16="http://schemas.microsoft.com/office/drawing/2014/main" val="946060128"/>
                    </a:ext>
                  </a:extLst>
                </a:gridCol>
              </a:tblGrid>
              <a:tr h="330393">
                <a:tc>
                  <a:txBody>
                    <a:bodyPr/>
                    <a:lstStyle/>
                    <a:p>
                      <a:pPr marL="0" algn="l" defTabSz="914400" rtl="0" eaLnBrk="1" latinLnBrk="0" hangingPunct="1"/>
                      <a:r>
                        <a:rPr lang="da-DK" sz="1800" kern="1200" dirty="0">
                          <a:solidFill>
                            <a:schemeClr val="bg1"/>
                          </a:solidFill>
                          <a:latin typeface="Georgia" panose="02040502050405020303" pitchFamily="18" charset="0"/>
                          <a:ea typeface="+mn-ea"/>
                          <a:cs typeface="+mn-cs"/>
                        </a:rPr>
                        <a:t>Årsager</a:t>
                      </a:r>
                    </a:p>
                  </a:txBody>
                  <a:tcPr>
                    <a:lnL>
                      <a:noFill/>
                    </a:lnL>
                    <a:lnR>
                      <a:noFill/>
                    </a:lnR>
                    <a:lnT>
                      <a:noFill/>
                    </a:lnT>
                    <a:lnB>
                      <a:noFill/>
                    </a:lnB>
                    <a:lnTlToBr w="12700" cmpd="sng">
                      <a:noFill/>
                      <a:prstDash val="solid"/>
                    </a:lnTlToBr>
                    <a:lnBlToTr w="12700" cmpd="sng">
                      <a:noFill/>
                      <a:prstDash val="solid"/>
                    </a:lnBlToTr>
                    <a:solidFill>
                      <a:schemeClr val="tx1">
                        <a:lumMod val="65000"/>
                        <a:lumOff val="35000"/>
                      </a:schemeClr>
                    </a:solidFill>
                  </a:tcPr>
                </a:tc>
                <a:tc>
                  <a:txBody>
                    <a:bodyPr/>
                    <a:lstStyle/>
                    <a:p>
                      <a:pPr marL="0" algn="l" defTabSz="914400" rtl="0" eaLnBrk="1" latinLnBrk="0" hangingPunct="1"/>
                      <a:r>
                        <a:rPr lang="da-DK" sz="1800" u="none" kern="1200" dirty="0">
                          <a:solidFill>
                            <a:schemeClr val="bg1"/>
                          </a:solidFill>
                          <a:latin typeface="Georgia" panose="02040502050405020303" pitchFamily="18" charset="0"/>
                          <a:ea typeface="+mn-ea"/>
                          <a:cs typeface="+mn-cs"/>
                        </a:rPr>
                        <a:t>Årsager</a:t>
                      </a:r>
                    </a:p>
                  </a:txBody>
                  <a:tcPr>
                    <a:lnL>
                      <a:noFill/>
                    </a:lnL>
                    <a:lnR>
                      <a:noFill/>
                    </a:lnR>
                    <a:lnT>
                      <a:noFill/>
                    </a:lnT>
                    <a:lnB>
                      <a:noFill/>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3280996264"/>
                  </a:ext>
                </a:extLst>
              </a:tr>
            </a:tbl>
          </a:graphicData>
        </a:graphic>
      </p:graphicFrame>
      <p:grpSp>
        <p:nvGrpSpPr>
          <p:cNvPr id="5" name="Gruppe 4">
            <a:extLst>
              <a:ext uri="{FF2B5EF4-FFF2-40B4-BE49-F238E27FC236}">
                <a16:creationId xmlns:a16="http://schemas.microsoft.com/office/drawing/2014/main" id="{3DA50BD4-B4DD-4FB1-9B10-2BA471B6CCC5}"/>
              </a:ext>
            </a:extLst>
          </p:cNvPr>
          <p:cNvGrpSpPr/>
          <p:nvPr/>
        </p:nvGrpSpPr>
        <p:grpSpPr>
          <a:xfrm>
            <a:off x="328340" y="1243762"/>
            <a:ext cx="10589649" cy="5191763"/>
            <a:chOff x="328340" y="1243762"/>
            <a:chExt cx="10589649" cy="5191763"/>
          </a:xfrm>
        </p:grpSpPr>
        <p:pic>
          <p:nvPicPr>
            <p:cNvPr id="26" name="Billede 25" descr="Et billede, der indeholder person, udendørs, vand, mand&#10;&#10;Automatisk genereret beskrivelse">
              <a:extLst>
                <a:ext uri="{FF2B5EF4-FFF2-40B4-BE49-F238E27FC236}">
                  <a16:creationId xmlns:a16="http://schemas.microsoft.com/office/drawing/2014/main" id="{9DAE6EB8-865E-4EF0-B1FE-379CBB7D0B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8340" y="1243762"/>
              <a:ext cx="6391104" cy="5159485"/>
            </a:xfrm>
            <a:prstGeom prst="rect">
              <a:avLst/>
            </a:prstGeom>
          </p:spPr>
        </p:pic>
        <p:pic>
          <p:nvPicPr>
            <p:cNvPr id="27" name="Picture 2">
              <a:extLst>
                <a:ext uri="{FF2B5EF4-FFF2-40B4-BE49-F238E27FC236}">
                  <a16:creationId xmlns:a16="http://schemas.microsoft.com/office/drawing/2014/main" id="{76A3EED0-BBE6-4403-BAEA-1B35E80F74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3641" y="1243762"/>
              <a:ext cx="3954348" cy="5191763"/>
            </a:xfrm>
            <a:prstGeom prst="rect">
              <a:avLst/>
            </a:prstGeom>
            <a:noFill/>
            <a:extLst>
              <a:ext uri="{909E8E84-426E-40DD-AFC4-6F175D3DCCD1}">
                <a14:hiddenFill xmlns:a14="http://schemas.microsoft.com/office/drawing/2010/main">
                  <a:solidFill>
                    <a:srgbClr val="FFFFFF"/>
                  </a:solidFill>
                </a14:hiddenFill>
              </a:ext>
            </a:extLst>
          </p:spPr>
        </p:pic>
      </p:grpSp>
      <p:sp>
        <p:nvSpPr>
          <p:cNvPr id="61" name="Sky 60">
            <a:extLst>
              <a:ext uri="{FF2B5EF4-FFF2-40B4-BE49-F238E27FC236}">
                <a16:creationId xmlns:a16="http://schemas.microsoft.com/office/drawing/2014/main" id="{CEB63303-49D2-4181-88DE-429986F6A8D1}"/>
              </a:ext>
            </a:extLst>
          </p:cNvPr>
          <p:cNvSpPr/>
          <p:nvPr/>
        </p:nvSpPr>
        <p:spPr>
          <a:xfrm>
            <a:off x="67952" y="1159297"/>
            <a:ext cx="2432750" cy="1282065"/>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Funktionstab</a:t>
            </a:r>
          </a:p>
        </p:txBody>
      </p:sp>
      <p:sp>
        <p:nvSpPr>
          <p:cNvPr id="62" name="Sky 61">
            <a:extLst>
              <a:ext uri="{FF2B5EF4-FFF2-40B4-BE49-F238E27FC236}">
                <a16:creationId xmlns:a16="http://schemas.microsoft.com/office/drawing/2014/main" id="{B6AC232E-4AC9-4073-A45C-A36547B2EC38}"/>
              </a:ext>
            </a:extLst>
          </p:cNvPr>
          <p:cNvSpPr/>
          <p:nvPr/>
        </p:nvSpPr>
        <p:spPr>
          <a:xfrm>
            <a:off x="2125240" y="1243763"/>
            <a:ext cx="3655787" cy="1282065"/>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Længere genoptræning</a:t>
            </a:r>
          </a:p>
        </p:txBody>
      </p:sp>
      <p:sp>
        <p:nvSpPr>
          <p:cNvPr id="63" name="Sky 62">
            <a:extLst>
              <a:ext uri="{FF2B5EF4-FFF2-40B4-BE49-F238E27FC236}">
                <a16:creationId xmlns:a16="http://schemas.microsoft.com/office/drawing/2014/main" id="{89FE538C-9941-40AA-9B57-AF2ECED86157}"/>
              </a:ext>
            </a:extLst>
          </p:cNvPr>
          <p:cNvSpPr/>
          <p:nvPr/>
        </p:nvSpPr>
        <p:spPr>
          <a:xfrm>
            <a:off x="43553" y="2182473"/>
            <a:ext cx="2562224" cy="1433671"/>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Dårligere livskvalitet</a:t>
            </a:r>
          </a:p>
        </p:txBody>
      </p:sp>
      <p:sp>
        <p:nvSpPr>
          <p:cNvPr id="64" name="Sky 63">
            <a:extLst>
              <a:ext uri="{FF2B5EF4-FFF2-40B4-BE49-F238E27FC236}">
                <a16:creationId xmlns:a16="http://schemas.microsoft.com/office/drawing/2014/main" id="{96E03F91-43A8-45F2-B4EA-34D06C721D3E}"/>
              </a:ext>
            </a:extLst>
          </p:cNvPr>
          <p:cNvSpPr/>
          <p:nvPr/>
        </p:nvSpPr>
        <p:spPr>
          <a:xfrm>
            <a:off x="2239198" y="2390234"/>
            <a:ext cx="2864064" cy="1376581"/>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Svækket immunforsvar</a:t>
            </a:r>
          </a:p>
        </p:txBody>
      </p:sp>
      <p:sp>
        <p:nvSpPr>
          <p:cNvPr id="65" name="Sky 64">
            <a:extLst>
              <a:ext uri="{FF2B5EF4-FFF2-40B4-BE49-F238E27FC236}">
                <a16:creationId xmlns:a16="http://schemas.microsoft.com/office/drawing/2014/main" id="{FC728001-9A9B-422A-9A0A-14C75F3D68F2}"/>
              </a:ext>
            </a:extLst>
          </p:cNvPr>
          <p:cNvSpPr/>
          <p:nvPr/>
        </p:nvSpPr>
        <p:spPr>
          <a:xfrm>
            <a:off x="2061537" y="3667786"/>
            <a:ext cx="3161275" cy="1560034"/>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Flere genindlæggelser</a:t>
            </a:r>
          </a:p>
        </p:txBody>
      </p:sp>
      <p:sp>
        <p:nvSpPr>
          <p:cNvPr id="66" name="Sky 65">
            <a:extLst>
              <a:ext uri="{FF2B5EF4-FFF2-40B4-BE49-F238E27FC236}">
                <a16:creationId xmlns:a16="http://schemas.microsoft.com/office/drawing/2014/main" id="{96CF75B0-5ED3-4B30-B1F7-2EF750E4E376}"/>
              </a:ext>
            </a:extLst>
          </p:cNvPr>
          <p:cNvSpPr/>
          <p:nvPr/>
        </p:nvSpPr>
        <p:spPr>
          <a:xfrm>
            <a:off x="43553" y="3439461"/>
            <a:ext cx="2864064" cy="1482025"/>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Hyppigere infektioner</a:t>
            </a:r>
          </a:p>
        </p:txBody>
      </p:sp>
      <p:sp>
        <p:nvSpPr>
          <p:cNvPr id="67" name="Sky 66">
            <a:extLst>
              <a:ext uri="{FF2B5EF4-FFF2-40B4-BE49-F238E27FC236}">
                <a16:creationId xmlns:a16="http://schemas.microsoft.com/office/drawing/2014/main" id="{8B168076-3B9C-486C-BDE2-92DC01E2D33D}"/>
              </a:ext>
            </a:extLst>
          </p:cNvPr>
          <p:cNvSpPr/>
          <p:nvPr/>
        </p:nvSpPr>
        <p:spPr>
          <a:xfrm>
            <a:off x="146293" y="4881808"/>
            <a:ext cx="2562224" cy="1521440"/>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Dyrere behandling</a:t>
            </a:r>
          </a:p>
        </p:txBody>
      </p:sp>
      <p:sp>
        <p:nvSpPr>
          <p:cNvPr id="68" name="Sky 67">
            <a:extLst>
              <a:ext uri="{FF2B5EF4-FFF2-40B4-BE49-F238E27FC236}">
                <a16:creationId xmlns:a16="http://schemas.microsoft.com/office/drawing/2014/main" id="{62727FE4-D7A9-4E5F-858D-97A9223768A6}"/>
              </a:ext>
            </a:extLst>
          </p:cNvPr>
          <p:cNvSpPr/>
          <p:nvPr/>
        </p:nvSpPr>
        <p:spPr>
          <a:xfrm>
            <a:off x="2389809" y="5446163"/>
            <a:ext cx="2036587" cy="1282065"/>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Øget dødelighed</a:t>
            </a:r>
          </a:p>
        </p:txBody>
      </p:sp>
      <p:sp>
        <p:nvSpPr>
          <p:cNvPr id="69" name="Sky 68">
            <a:extLst>
              <a:ext uri="{FF2B5EF4-FFF2-40B4-BE49-F238E27FC236}">
                <a16:creationId xmlns:a16="http://schemas.microsoft.com/office/drawing/2014/main" id="{690A51BF-E1CA-4D32-8F1C-42BFF6B14CD0}"/>
              </a:ext>
            </a:extLst>
          </p:cNvPr>
          <p:cNvSpPr/>
          <p:nvPr/>
        </p:nvSpPr>
        <p:spPr>
          <a:xfrm>
            <a:off x="6042371" y="1233492"/>
            <a:ext cx="2864064" cy="1376581"/>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Øget risiko for diabetes</a:t>
            </a:r>
          </a:p>
        </p:txBody>
      </p:sp>
      <p:sp>
        <p:nvSpPr>
          <p:cNvPr id="70" name="Sky 69">
            <a:extLst>
              <a:ext uri="{FF2B5EF4-FFF2-40B4-BE49-F238E27FC236}">
                <a16:creationId xmlns:a16="http://schemas.microsoft.com/office/drawing/2014/main" id="{DA188433-D43A-4A92-B774-A1336B805281}"/>
              </a:ext>
            </a:extLst>
          </p:cNvPr>
          <p:cNvSpPr/>
          <p:nvPr/>
        </p:nvSpPr>
        <p:spPr>
          <a:xfrm>
            <a:off x="8143876" y="1714328"/>
            <a:ext cx="4004988" cy="1628947"/>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Øget risiko for </a:t>
            </a:r>
            <a:br>
              <a:rPr lang="da-DK" dirty="0">
                <a:solidFill>
                  <a:schemeClr val="tx1"/>
                </a:solidFill>
                <a:latin typeface="Georgia" panose="02040502050405020303" pitchFamily="18" charset="0"/>
              </a:rPr>
            </a:br>
            <a:r>
              <a:rPr lang="da-DK" dirty="0">
                <a:solidFill>
                  <a:schemeClr val="tx1"/>
                </a:solidFill>
                <a:latin typeface="Georgia" panose="02040502050405020303" pitchFamily="18" charset="0"/>
              </a:rPr>
              <a:t>hjerte-kar-sygdomme</a:t>
            </a:r>
          </a:p>
        </p:txBody>
      </p:sp>
      <p:sp>
        <p:nvSpPr>
          <p:cNvPr id="71" name="Sky 70">
            <a:extLst>
              <a:ext uri="{FF2B5EF4-FFF2-40B4-BE49-F238E27FC236}">
                <a16:creationId xmlns:a16="http://schemas.microsoft.com/office/drawing/2014/main" id="{C0C9EB17-FCC4-47F7-8DB8-D33D131F03C7}"/>
              </a:ext>
            </a:extLst>
          </p:cNvPr>
          <p:cNvSpPr/>
          <p:nvPr/>
        </p:nvSpPr>
        <p:spPr>
          <a:xfrm>
            <a:off x="5900417" y="2458770"/>
            <a:ext cx="2864064" cy="1376581"/>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Søvnapnø</a:t>
            </a:r>
          </a:p>
        </p:txBody>
      </p:sp>
      <p:sp>
        <p:nvSpPr>
          <p:cNvPr id="72" name="Sky 71">
            <a:extLst>
              <a:ext uri="{FF2B5EF4-FFF2-40B4-BE49-F238E27FC236}">
                <a16:creationId xmlns:a16="http://schemas.microsoft.com/office/drawing/2014/main" id="{E1479338-7475-4BBC-AD2A-AC5CDC1286BD}"/>
              </a:ext>
            </a:extLst>
          </p:cNvPr>
          <p:cNvSpPr/>
          <p:nvPr/>
        </p:nvSpPr>
        <p:spPr>
          <a:xfrm>
            <a:off x="8455720" y="3142837"/>
            <a:ext cx="2864064" cy="1376581"/>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Rygsmerter, ledsmerter</a:t>
            </a:r>
          </a:p>
        </p:txBody>
      </p:sp>
      <p:sp>
        <p:nvSpPr>
          <p:cNvPr id="73" name="Sky 72">
            <a:extLst>
              <a:ext uri="{FF2B5EF4-FFF2-40B4-BE49-F238E27FC236}">
                <a16:creationId xmlns:a16="http://schemas.microsoft.com/office/drawing/2014/main" id="{8E233F7A-52B6-4CA1-B7C3-65DF6E557995}"/>
              </a:ext>
            </a:extLst>
          </p:cNvPr>
          <p:cNvSpPr/>
          <p:nvPr/>
        </p:nvSpPr>
        <p:spPr>
          <a:xfrm>
            <a:off x="6290495" y="4916720"/>
            <a:ext cx="4004988" cy="1628947"/>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Øget risiko for nogle </a:t>
            </a:r>
            <a:br>
              <a:rPr lang="da-DK" dirty="0">
                <a:solidFill>
                  <a:schemeClr val="tx1"/>
                </a:solidFill>
                <a:latin typeface="Georgia" panose="02040502050405020303" pitchFamily="18" charset="0"/>
              </a:rPr>
            </a:br>
            <a:r>
              <a:rPr lang="da-DK" dirty="0">
                <a:solidFill>
                  <a:schemeClr val="tx1"/>
                </a:solidFill>
                <a:latin typeface="Georgia" panose="02040502050405020303" pitchFamily="18" charset="0"/>
              </a:rPr>
              <a:t>kræftsygdomme</a:t>
            </a:r>
          </a:p>
        </p:txBody>
      </p:sp>
      <p:sp>
        <p:nvSpPr>
          <p:cNvPr id="74" name="Sky 73">
            <a:extLst>
              <a:ext uri="{FF2B5EF4-FFF2-40B4-BE49-F238E27FC236}">
                <a16:creationId xmlns:a16="http://schemas.microsoft.com/office/drawing/2014/main" id="{5E709C1C-C97D-439E-A92E-BCEBF8961078}"/>
              </a:ext>
            </a:extLst>
          </p:cNvPr>
          <p:cNvSpPr/>
          <p:nvPr/>
        </p:nvSpPr>
        <p:spPr>
          <a:xfrm>
            <a:off x="6414450" y="3553641"/>
            <a:ext cx="2748778" cy="1628947"/>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1"/>
                </a:solidFill>
                <a:latin typeface="Georgia" panose="02040502050405020303" pitchFamily="18" charset="0"/>
              </a:rPr>
              <a:t>Stigma</a:t>
            </a:r>
          </a:p>
        </p:txBody>
      </p:sp>
    </p:spTree>
    <p:extLst>
      <p:ext uri="{BB962C8B-B14F-4D97-AF65-F5344CB8AC3E}">
        <p14:creationId xmlns:p14="http://schemas.microsoft.com/office/powerpoint/2010/main" val="3526874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
                                            <p:txEl>
                                              <p:pRg st="13" end="13"/>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
                                            <p:txEl>
                                              <p:pRg st="14" end="14"/>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
                                            <p:txEl>
                                              <p:pRg st="15" end="15"/>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
                                            <p:txEl>
                                              <p:pRg st="16" end="16"/>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0" end="0"/>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
                                            <p:txEl>
                                              <p:pRg st="1" end="1"/>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
                                            <p:txEl>
                                              <p:pRg st="2" end="2"/>
                                            </p:txEl>
                                          </p:spTgt>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4">
                                            <p:txEl>
                                              <p:pRg st="9" end="9"/>
                                            </p:txEl>
                                          </p:spTgt>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4">
                                            <p:txEl>
                                              <p:pRg st="10" end="10"/>
                                            </p:txEl>
                                          </p:spTgt>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4">
                                            <p:txEl>
                                              <p:pRg st="11" end="11"/>
                                            </p:txEl>
                                          </p:spTgt>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4">
                                            <p:txEl>
                                              <p:pRg st="12" end="12"/>
                                            </p:txEl>
                                          </p:spTgt>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4">
                                            <p:txEl>
                                              <p:pRg st="13" end="13"/>
                                            </p:txEl>
                                          </p:spTgt>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4">
                                            <p:txEl>
                                              <p:pRg st="14" end="14"/>
                                            </p:txEl>
                                          </p:spTgt>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61"/>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62"/>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63"/>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64"/>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66"/>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65"/>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67"/>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68"/>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69"/>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70"/>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childTnLst>
                                    <p:set>
                                      <p:cBhvr>
                                        <p:cTn id="132" dur="1" fill="hold">
                                          <p:stCondLst>
                                            <p:cond delay="0"/>
                                          </p:stCondLst>
                                        </p:cTn>
                                        <p:tgtEl>
                                          <p:spTgt spid="71"/>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grpId="0" nodeType="clickEffect">
                                  <p:stCondLst>
                                    <p:cond delay="0"/>
                                  </p:stCondLst>
                                  <p:childTnLst>
                                    <p:set>
                                      <p:cBhvr>
                                        <p:cTn id="136" dur="1" fill="hold">
                                          <p:stCondLst>
                                            <p:cond delay="0"/>
                                          </p:stCondLst>
                                        </p:cTn>
                                        <p:tgtEl>
                                          <p:spTgt spid="72"/>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74"/>
                                        </p:tgtEl>
                                        <p:attrNameLst>
                                          <p:attrName>style.visibility</p:attrName>
                                        </p:attrNameLst>
                                      </p:cBhvr>
                                      <p:to>
                                        <p:strVal val="visible"/>
                                      </p:to>
                                    </p:set>
                                  </p:childTnLst>
                                </p:cTn>
                              </p:par>
                            </p:childTnLst>
                          </p:cTn>
                        </p:par>
                      </p:childTnLst>
                    </p:cTn>
                  </p:par>
                  <p:par>
                    <p:cTn id="141" fill="hold">
                      <p:stCondLst>
                        <p:cond delay="indefinite"/>
                      </p:stCondLst>
                      <p:childTnLst>
                        <p:par>
                          <p:cTn id="142" fill="hold">
                            <p:stCondLst>
                              <p:cond delay="0"/>
                            </p:stCondLst>
                            <p:childTnLst>
                              <p:par>
                                <p:cTn id="143" presetID="1" presetClass="entr" presetSubtype="0" fill="hold" grpId="0" nodeType="clickEffect">
                                  <p:stCondLst>
                                    <p:cond delay="0"/>
                                  </p:stCondLst>
                                  <p:childTnLst>
                                    <p:set>
                                      <p:cBhvr>
                                        <p:cTn id="144"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Billede 3">
            <a:extLst>
              <a:ext uri="{FF2B5EF4-FFF2-40B4-BE49-F238E27FC236}">
                <a16:creationId xmlns:a16="http://schemas.microsoft.com/office/drawing/2014/main" id="{A5F1E0EA-D0FF-49BB-8C2A-55338CDCF50C}"/>
              </a:ext>
            </a:extLst>
          </p:cNvPr>
          <p:cNvPicPr>
            <a:picLocks noChangeAspect="1"/>
          </p:cNvPicPr>
          <p:nvPr/>
        </p:nvPicPr>
        <p:blipFill rotWithShape="1">
          <a:blip r:embed="rId3">
            <a:lum contrast="40000"/>
          </a:blip>
          <a:srcRect l="69760" t="2136" r="3623" b="2801"/>
          <a:stretch/>
        </p:blipFill>
        <p:spPr>
          <a:xfrm>
            <a:off x="6425676" y="736769"/>
            <a:ext cx="2798956" cy="5586761"/>
          </a:xfrm>
          <a:prstGeom prst="rect">
            <a:avLst/>
          </a:prstGeom>
        </p:spPr>
      </p:pic>
      <p:sp>
        <p:nvSpPr>
          <p:cNvPr id="3" name="Undertitel 2">
            <a:extLst>
              <a:ext uri="{FF2B5EF4-FFF2-40B4-BE49-F238E27FC236}">
                <a16:creationId xmlns:a16="http://schemas.microsoft.com/office/drawing/2014/main" id="{905F51AE-A9E3-494C-BD7D-3063775372E9}"/>
              </a:ext>
            </a:extLst>
          </p:cNvPr>
          <p:cNvSpPr>
            <a:spLocks noGrp="1"/>
          </p:cNvSpPr>
          <p:nvPr>
            <p:ph type="subTitle" idx="1"/>
          </p:nvPr>
        </p:nvSpPr>
        <p:spPr>
          <a:xfrm>
            <a:off x="416313" y="1740877"/>
            <a:ext cx="7408841" cy="4756176"/>
          </a:xfrm>
        </p:spPr>
        <p:txBody>
          <a:bodyPr>
            <a:noAutofit/>
          </a:bodyPr>
          <a:lstStyle/>
          <a:p>
            <a:pPr algn="l"/>
            <a:r>
              <a:rPr lang="da-DK" sz="2000" u="sng" dirty="0">
                <a:solidFill>
                  <a:schemeClr val="bg1"/>
                </a:solidFill>
                <a:latin typeface="Georgia" panose="02040502050405020303" pitchFamily="18" charset="0"/>
                <a:sym typeface="Wingdings" panose="05000000000000000000" pitchFamily="2" charset="2"/>
              </a:rPr>
              <a:t>Før vægttab</a:t>
            </a:r>
          </a:p>
          <a:p>
            <a:pPr algn="l"/>
            <a:r>
              <a:rPr lang="da-DK" sz="2000" dirty="0">
                <a:solidFill>
                  <a:schemeClr val="bg1"/>
                </a:solidFill>
                <a:latin typeface="Georgia" panose="02040502050405020303" pitchFamily="18" charset="0"/>
                <a:sym typeface="Wingdings" panose="05000000000000000000" pitchFamily="2" charset="2"/>
              </a:rPr>
              <a:t>Geriatrisk?</a:t>
            </a:r>
          </a:p>
          <a:p>
            <a:pPr algn="l"/>
            <a:r>
              <a:rPr lang="da-DK" sz="2000" dirty="0">
                <a:solidFill>
                  <a:schemeClr val="bg1"/>
                </a:solidFill>
                <a:latin typeface="Georgia" panose="02040502050405020303" pitchFamily="18" charset="0"/>
                <a:sym typeface="Wingdings" panose="05000000000000000000" pitchFamily="2" charset="2"/>
              </a:rPr>
              <a:t>Proteinunderernæret, muskelstyrke?</a:t>
            </a:r>
          </a:p>
          <a:p>
            <a:pPr algn="l"/>
            <a:r>
              <a:rPr lang="da-DK" sz="2000" dirty="0">
                <a:solidFill>
                  <a:schemeClr val="bg1"/>
                </a:solidFill>
                <a:latin typeface="Georgia" panose="02040502050405020303" pitchFamily="18" charset="0"/>
                <a:sym typeface="Wingdings" panose="05000000000000000000" pitchFamily="2" charset="2"/>
              </a:rPr>
              <a:t>Vægthistorik &amp; motivation?</a:t>
            </a:r>
          </a:p>
          <a:p>
            <a:pPr algn="l"/>
            <a:endParaRPr lang="da-DK" sz="2000" dirty="0">
              <a:solidFill>
                <a:schemeClr val="bg1"/>
              </a:solidFill>
              <a:latin typeface="Georgia" panose="02040502050405020303" pitchFamily="18" charset="0"/>
              <a:sym typeface="Wingdings" panose="05000000000000000000" pitchFamily="2" charset="2"/>
            </a:endParaRPr>
          </a:p>
          <a:p>
            <a:pPr algn="l"/>
            <a:r>
              <a:rPr lang="da-DK" sz="2000" u="sng" dirty="0">
                <a:solidFill>
                  <a:schemeClr val="bg1"/>
                </a:solidFill>
                <a:latin typeface="Georgia" panose="02040502050405020303" pitchFamily="18" charset="0"/>
                <a:sym typeface="Wingdings" panose="05000000000000000000" pitchFamily="2" charset="2"/>
              </a:rPr>
              <a:t>Under vægttab</a:t>
            </a:r>
          </a:p>
          <a:p>
            <a:pPr algn="l"/>
            <a:r>
              <a:rPr lang="da-DK" sz="2000" dirty="0">
                <a:solidFill>
                  <a:schemeClr val="bg1"/>
                </a:solidFill>
                <a:latin typeface="Georgia" panose="02040502050405020303" pitchFamily="18" charset="0"/>
                <a:sym typeface="Wingdings" panose="05000000000000000000" pitchFamily="2" charset="2"/>
              </a:rPr>
              <a:t>Energiunderskud/tab af fedtmasse: Madindtag!</a:t>
            </a:r>
          </a:p>
          <a:p>
            <a:pPr algn="l"/>
            <a:r>
              <a:rPr lang="da-DK" sz="2000" dirty="0">
                <a:solidFill>
                  <a:schemeClr val="bg1"/>
                </a:solidFill>
                <a:latin typeface="Georgia" panose="02040502050405020303" pitchFamily="18" charset="0"/>
                <a:sym typeface="Wingdings" panose="05000000000000000000" pitchFamily="2" charset="2"/>
              </a:rPr>
              <a:t>Vedligehold af muskler: Fysisk aktivitet &amp; protein!</a:t>
            </a:r>
          </a:p>
          <a:p>
            <a:pPr algn="l"/>
            <a:endParaRPr lang="da-DK" sz="2000" dirty="0">
              <a:solidFill>
                <a:schemeClr val="bg1"/>
              </a:solidFill>
              <a:latin typeface="Georgia" panose="02040502050405020303" pitchFamily="18" charset="0"/>
              <a:sym typeface="Wingdings" panose="05000000000000000000" pitchFamily="2" charset="2"/>
            </a:endParaRPr>
          </a:p>
          <a:p>
            <a:pPr algn="l"/>
            <a:r>
              <a:rPr lang="da-DK" sz="2000" u="sng" dirty="0">
                <a:solidFill>
                  <a:schemeClr val="bg1"/>
                </a:solidFill>
                <a:latin typeface="Georgia" panose="02040502050405020303" pitchFamily="18" charset="0"/>
                <a:sym typeface="Wingdings" panose="05000000000000000000" pitchFamily="2" charset="2"/>
              </a:rPr>
              <a:t>Efter vægttab </a:t>
            </a:r>
          </a:p>
          <a:p>
            <a:pPr algn="l"/>
            <a:r>
              <a:rPr lang="da-DK" sz="2000" dirty="0">
                <a:solidFill>
                  <a:schemeClr val="bg1"/>
                </a:solidFill>
                <a:latin typeface="Georgia" panose="02040502050405020303" pitchFamily="18" charset="0"/>
              </a:rPr>
              <a:t>Vægtvedligehold kræver fysisk aktivitet: 1 times moderat aktivitet dagligt!</a:t>
            </a:r>
          </a:p>
        </p:txBody>
      </p:sp>
      <p:pic>
        <p:nvPicPr>
          <p:cNvPr id="7" name="Billede 6">
            <a:extLst>
              <a:ext uri="{FF2B5EF4-FFF2-40B4-BE49-F238E27FC236}">
                <a16:creationId xmlns:a16="http://schemas.microsoft.com/office/drawing/2014/main" id="{879F8C63-8DB2-4D20-9145-F965D9BBD10B}"/>
              </a:ext>
            </a:extLst>
          </p:cNvPr>
          <p:cNvPicPr>
            <a:picLocks noChangeAspect="1"/>
          </p:cNvPicPr>
          <p:nvPr/>
        </p:nvPicPr>
        <p:blipFill rotWithShape="1">
          <a:blip r:embed="rId3">
            <a:lum bright="-20000" contrast="40000"/>
          </a:blip>
          <a:srcRect l="36250" t="1756" r="38936" b="2421"/>
          <a:stretch/>
        </p:blipFill>
        <p:spPr>
          <a:xfrm>
            <a:off x="9328923" y="714466"/>
            <a:ext cx="2609386" cy="5631366"/>
          </a:xfrm>
          <a:prstGeom prst="rect">
            <a:avLst/>
          </a:prstGeom>
        </p:spPr>
      </p:pic>
      <p:sp>
        <p:nvSpPr>
          <p:cNvPr id="5" name="Titel 1">
            <a:extLst>
              <a:ext uri="{FF2B5EF4-FFF2-40B4-BE49-F238E27FC236}">
                <a16:creationId xmlns:a16="http://schemas.microsoft.com/office/drawing/2014/main" id="{38AB6DA4-FFD7-4E3A-9B28-854A9CCD14A8}"/>
              </a:ext>
            </a:extLst>
          </p:cNvPr>
          <p:cNvSpPr>
            <a:spLocks noGrp="1"/>
          </p:cNvSpPr>
          <p:nvPr>
            <p:ph type="ctrTitle"/>
          </p:nvPr>
        </p:nvSpPr>
        <p:spPr>
          <a:xfrm>
            <a:off x="253691" y="180178"/>
            <a:ext cx="7571463" cy="1058645"/>
          </a:xfrm>
        </p:spPr>
        <p:txBody>
          <a:bodyPr>
            <a:normAutofit/>
          </a:bodyPr>
          <a:lstStyle/>
          <a:p>
            <a:pPr algn="l"/>
            <a:r>
              <a:rPr lang="da-DK" dirty="0">
                <a:solidFill>
                  <a:schemeClr val="bg1"/>
                </a:solidFill>
                <a:latin typeface="Oswald light" panose="02000506000000020004" pitchFamily="2"/>
              </a:rPr>
              <a:t>Vægttab &amp; genoptræning</a:t>
            </a:r>
          </a:p>
        </p:txBody>
      </p:sp>
    </p:spTree>
    <p:extLst>
      <p:ext uri="{BB962C8B-B14F-4D97-AF65-F5344CB8AC3E}">
        <p14:creationId xmlns:p14="http://schemas.microsoft.com/office/powerpoint/2010/main" val="4055408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Billede 10">
            <a:extLst>
              <a:ext uri="{FF2B5EF4-FFF2-40B4-BE49-F238E27FC236}">
                <a16:creationId xmlns:a16="http://schemas.microsoft.com/office/drawing/2014/main" id="{F87AD4E2-690D-40B6-8000-52F0012F15AA}"/>
              </a:ext>
            </a:extLst>
          </p:cNvPr>
          <p:cNvPicPr>
            <a:picLocks noChangeAspect="1"/>
          </p:cNvPicPr>
          <p:nvPr/>
        </p:nvPicPr>
        <p:blipFill rotWithShape="1">
          <a:blip r:embed="rId3">
            <a:extLst>
              <a:ext uri="{28A0092B-C50C-407E-A947-70E740481C1C}">
                <a14:useLocalDpi xmlns:a14="http://schemas.microsoft.com/office/drawing/2010/main" val="0"/>
              </a:ext>
            </a:extLst>
          </a:blip>
          <a:srcRect l="29489" t="37799" b="23744"/>
          <a:stretch/>
        </p:blipFill>
        <p:spPr>
          <a:xfrm>
            <a:off x="1" y="5683050"/>
            <a:ext cx="4061182" cy="1121885"/>
          </a:xfrm>
          <a:prstGeom prst="rect">
            <a:avLst/>
          </a:prstGeom>
        </p:spPr>
      </p:pic>
      <p:sp>
        <p:nvSpPr>
          <p:cNvPr id="8" name="Titel 1">
            <a:extLst>
              <a:ext uri="{FF2B5EF4-FFF2-40B4-BE49-F238E27FC236}">
                <a16:creationId xmlns:a16="http://schemas.microsoft.com/office/drawing/2014/main" id="{D1A69B84-30FD-43D8-8DF3-9AA457DE7283}"/>
              </a:ext>
            </a:extLst>
          </p:cNvPr>
          <p:cNvSpPr txBox="1">
            <a:spLocks/>
          </p:cNvSpPr>
          <p:nvPr/>
        </p:nvSpPr>
        <p:spPr>
          <a:xfrm>
            <a:off x="1069428" y="53065"/>
            <a:ext cx="7855497" cy="108715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dirty="0">
                <a:solidFill>
                  <a:schemeClr val="bg1"/>
                </a:solidFill>
                <a:latin typeface="Oswald light" panose="02000506000000020004" pitchFamily="2"/>
              </a:rPr>
              <a:t>Underernæring og overvægt</a:t>
            </a:r>
          </a:p>
        </p:txBody>
      </p:sp>
      <p:graphicFrame>
        <p:nvGraphicFramePr>
          <p:cNvPr id="7" name="Tabel 7">
            <a:extLst>
              <a:ext uri="{FF2B5EF4-FFF2-40B4-BE49-F238E27FC236}">
                <a16:creationId xmlns:a16="http://schemas.microsoft.com/office/drawing/2014/main" id="{F2A2044E-5026-4D1D-A3F7-017D40B479F8}"/>
              </a:ext>
            </a:extLst>
          </p:cNvPr>
          <p:cNvGraphicFramePr>
            <a:graphicFrameLocks noGrp="1"/>
          </p:cNvGraphicFramePr>
          <p:nvPr>
            <p:extLst>
              <p:ext uri="{D42A27DB-BD31-4B8C-83A1-F6EECF244321}">
                <p14:modId xmlns:p14="http://schemas.microsoft.com/office/powerpoint/2010/main" val="3651482784"/>
              </p:ext>
            </p:extLst>
          </p:nvPr>
        </p:nvGraphicFramePr>
        <p:xfrm>
          <a:off x="381001" y="1487806"/>
          <a:ext cx="11630024" cy="4321446"/>
        </p:xfrm>
        <a:graphic>
          <a:graphicData uri="http://schemas.openxmlformats.org/drawingml/2006/table">
            <a:tbl>
              <a:tblPr firstRow="1" bandRow="1">
                <a:tableStyleId>{2D5ABB26-0587-4C30-8999-92F81FD0307C}</a:tableStyleId>
              </a:tblPr>
              <a:tblGrid>
                <a:gridCol w="5815012">
                  <a:extLst>
                    <a:ext uri="{9D8B030D-6E8A-4147-A177-3AD203B41FA5}">
                      <a16:colId xmlns:a16="http://schemas.microsoft.com/office/drawing/2014/main" val="1018309850"/>
                    </a:ext>
                  </a:extLst>
                </a:gridCol>
                <a:gridCol w="5815012">
                  <a:extLst>
                    <a:ext uri="{9D8B030D-6E8A-4147-A177-3AD203B41FA5}">
                      <a16:colId xmlns:a16="http://schemas.microsoft.com/office/drawing/2014/main" val="2326180243"/>
                    </a:ext>
                  </a:extLst>
                </a:gridCol>
              </a:tblGrid>
              <a:tr h="320850">
                <a:tc>
                  <a:txBody>
                    <a:bodyPr/>
                    <a:lstStyle/>
                    <a:p>
                      <a:pPr marL="0" algn="l" defTabSz="914400" rtl="0" eaLnBrk="1" latinLnBrk="0" hangingPunct="1"/>
                      <a:r>
                        <a:rPr lang="da-DK" sz="1800" kern="1200" dirty="0">
                          <a:solidFill>
                            <a:schemeClr val="bg1"/>
                          </a:solidFill>
                          <a:latin typeface="Georgia" panose="02040502050405020303" pitchFamily="18" charset="0"/>
                          <a:ea typeface="+mn-ea"/>
                          <a:cs typeface="+mn-cs"/>
                        </a:rPr>
                        <a:t>Kostråd &amp; andre anbefalinger</a:t>
                      </a:r>
                    </a:p>
                  </a:txBody>
                  <a:tcPr>
                    <a:solidFill>
                      <a:schemeClr val="tx1">
                        <a:lumMod val="65000"/>
                        <a:lumOff val="35000"/>
                      </a:schemeClr>
                    </a:solidFill>
                  </a:tcPr>
                </a:tc>
                <a:tc>
                  <a:txBody>
                    <a:bodyPr/>
                    <a:lstStyle/>
                    <a:p>
                      <a:pPr marL="0" algn="l" defTabSz="914400" rtl="0" eaLnBrk="1" latinLnBrk="0" hangingPunct="1"/>
                      <a:r>
                        <a:rPr lang="da-DK" sz="1800" kern="1200" dirty="0">
                          <a:solidFill>
                            <a:schemeClr val="bg1"/>
                          </a:solidFill>
                          <a:latin typeface="Georgia" panose="02040502050405020303" pitchFamily="18" charset="0"/>
                          <a:ea typeface="+mn-ea"/>
                          <a:cs typeface="+mn-cs"/>
                        </a:rPr>
                        <a:t>Kostråd &amp; andre anbefalinger</a:t>
                      </a:r>
                    </a:p>
                  </a:txBody>
                  <a:tcPr>
                    <a:solidFill>
                      <a:schemeClr val="tx1">
                        <a:lumMod val="65000"/>
                        <a:lumOff val="35000"/>
                      </a:schemeClr>
                    </a:solidFill>
                  </a:tcPr>
                </a:tc>
                <a:extLst>
                  <a:ext uri="{0D108BD9-81ED-4DB2-BD59-A6C34878D82A}">
                    <a16:rowId xmlns:a16="http://schemas.microsoft.com/office/drawing/2014/main" val="4084895865"/>
                  </a:ext>
                </a:extLst>
              </a:tr>
              <a:tr h="39556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Spis kun lidt frugt og grøntsager hver dag</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Spis fisk og fiskepålæg ofte</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Spis kun lidt brød og gryn. Spis kun få kartofler, lidt ris eller pasta</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Vælg kød og pålæg med et højt fedtindhold.</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Drik mælkeprodukter og ost med et højt fedtindhold</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Spis gerne smør, margarine og olie i sovs, supper, mos og på brød</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Geriatrisk under genoptræning:</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Min. 400 kcal + 18 g protein dagligt tilskud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Spis </a:t>
                      </a:r>
                      <a:r>
                        <a:rPr lang="da-DK" sz="1400" kern="1200" dirty="0" err="1">
                          <a:solidFill>
                            <a:schemeClr val="bg1"/>
                          </a:solidFill>
                          <a:latin typeface="Georgia" panose="02040502050405020303" pitchFamily="18" charset="0"/>
                          <a:ea typeface="+mn-ea"/>
                          <a:cs typeface="+mn-cs"/>
                        </a:rPr>
                        <a:t>planterigt</a:t>
                      </a:r>
                      <a:r>
                        <a:rPr lang="da-DK" sz="1400" kern="1200" dirty="0">
                          <a:solidFill>
                            <a:schemeClr val="bg1"/>
                          </a:solidFill>
                          <a:latin typeface="Georgia" panose="02040502050405020303" pitchFamily="18" charset="0"/>
                          <a:ea typeface="+mn-ea"/>
                          <a:cs typeface="+mn-cs"/>
                        </a:rPr>
                        <a:t>, varieret og ikke for meget</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Spis flere grøntsager og frugter</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Spis mindre kød - vælg bælgfrugter og fisk</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Spis mad med fuldkorn</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Vælg planteolie og magre mejeriprodukter</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Spis mindre af det søde, salte og fede</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Sluk tørsten i vand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Geriatrisk under genoptræning:</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chemeClr val="bg1"/>
                          </a:solidFill>
                          <a:latin typeface="Georgia" panose="02040502050405020303" pitchFamily="18" charset="0"/>
                          <a:ea typeface="+mn-ea"/>
                          <a:cs typeface="+mn-cs"/>
                        </a:rPr>
                        <a:t>Min. 200 kcal + 9 g protein dagligt tilskud</a:t>
                      </a:r>
                    </a:p>
                  </a:txBody>
                  <a:tcPr/>
                </a:tc>
                <a:extLst>
                  <a:ext uri="{0D108BD9-81ED-4DB2-BD59-A6C34878D82A}">
                    <a16:rowId xmlns:a16="http://schemas.microsoft.com/office/drawing/2014/main" val="2590048480"/>
                  </a:ext>
                </a:extLst>
              </a:tr>
            </a:tbl>
          </a:graphicData>
        </a:graphic>
      </p:graphicFrame>
      <p:pic>
        <p:nvPicPr>
          <p:cNvPr id="12" name="Billede 11">
            <a:extLst>
              <a:ext uri="{FF2B5EF4-FFF2-40B4-BE49-F238E27FC236}">
                <a16:creationId xmlns:a16="http://schemas.microsoft.com/office/drawing/2014/main" id="{CE6CF298-FD2A-4C2F-AEAE-925000E6A5A6}"/>
              </a:ext>
            </a:extLst>
          </p:cNvPr>
          <p:cNvPicPr>
            <a:picLocks noChangeAspect="1"/>
          </p:cNvPicPr>
          <p:nvPr/>
        </p:nvPicPr>
        <p:blipFill rotWithShape="1">
          <a:blip r:embed="rId3">
            <a:extLst>
              <a:ext uri="{28A0092B-C50C-407E-A947-70E740481C1C}">
                <a14:useLocalDpi xmlns:a14="http://schemas.microsoft.com/office/drawing/2010/main" val="0"/>
              </a:ext>
            </a:extLst>
          </a:blip>
          <a:srcRect t="-3952" r="27593" b="61276"/>
          <a:stretch/>
        </p:blipFill>
        <p:spPr>
          <a:xfrm>
            <a:off x="8038353" y="5370194"/>
            <a:ext cx="4061182" cy="1212351"/>
          </a:xfrm>
          <a:prstGeom prst="rect">
            <a:avLst/>
          </a:prstGeom>
        </p:spPr>
      </p:pic>
      <p:pic>
        <p:nvPicPr>
          <p:cNvPr id="13" name="Billede 12">
            <a:extLst>
              <a:ext uri="{FF2B5EF4-FFF2-40B4-BE49-F238E27FC236}">
                <a16:creationId xmlns:a16="http://schemas.microsoft.com/office/drawing/2014/main" id="{74CCB96F-3BF4-4607-88A3-FE10FEC0C94E}"/>
              </a:ext>
            </a:extLst>
          </p:cNvPr>
          <p:cNvPicPr>
            <a:picLocks noChangeAspect="1"/>
          </p:cNvPicPr>
          <p:nvPr/>
        </p:nvPicPr>
        <p:blipFill rotWithShape="1">
          <a:blip r:embed="rId3">
            <a:extLst>
              <a:ext uri="{28A0092B-C50C-407E-A947-70E740481C1C}">
                <a14:useLocalDpi xmlns:a14="http://schemas.microsoft.com/office/drawing/2010/main" val="0"/>
              </a:ext>
            </a:extLst>
          </a:blip>
          <a:srcRect l="12155" t="72654" r="11826" b="-11111"/>
          <a:stretch/>
        </p:blipFill>
        <p:spPr>
          <a:xfrm>
            <a:off x="3940837" y="5764342"/>
            <a:ext cx="4061182" cy="1040593"/>
          </a:xfrm>
          <a:prstGeom prst="rect">
            <a:avLst/>
          </a:prstGeom>
        </p:spPr>
      </p:pic>
    </p:spTree>
    <p:extLst>
      <p:ext uri="{BB962C8B-B14F-4D97-AF65-F5344CB8AC3E}">
        <p14:creationId xmlns:p14="http://schemas.microsoft.com/office/powerpoint/2010/main" val="300946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lede 10">
            <a:extLst>
              <a:ext uri="{FF2B5EF4-FFF2-40B4-BE49-F238E27FC236}">
                <a16:creationId xmlns:a16="http://schemas.microsoft.com/office/drawing/2014/main" id="{F87AD4E2-690D-40B6-8000-52F0012F15AA}"/>
              </a:ext>
            </a:extLst>
          </p:cNvPr>
          <p:cNvPicPr>
            <a:picLocks noChangeAspect="1"/>
          </p:cNvPicPr>
          <p:nvPr/>
        </p:nvPicPr>
        <p:blipFill rotWithShape="1">
          <a:blip r:embed="rId3">
            <a:extLst>
              <a:ext uri="{28A0092B-C50C-407E-A947-70E740481C1C}">
                <a14:useLocalDpi xmlns:a14="http://schemas.microsoft.com/office/drawing/2010/main" val="0"/>
              </a:ext>
            </a:extLst>
          </a:blip>
          <a:srcRect l="29489" t="37799" b="23744"/>
          <a:stretch/>
        </p:blipFill>
        <p:spPr>
          <a:xfrm>
            <a:off x="1" y="5683050"/>
            <a:ext cx="4061182" cy="1121885"/>
          </a:xfrm>
          <a:prstGeom prst="rect">
            <a:avLst/>
          </a:prstGeom>
        </p:spPr>
      </p:pic>
      <p:graphicFrame>
        <p:nvGraphicFramePr>
          <p:cNvPr id="7" name="Tabel 7">
            <a:extLst>
              <a:ext uri="{FF2B5EF4-FFF2-40B4-BE49-F238E27FC236}">
                <a16:creationId xmlns:a16="http://schemas.microsoft.com/office/drawing/2014/main" id="{F2A2044E-5026-4D1D-A3F7-017D40B479F8}"/>
              </a:ext>
            </a:extLst>
          </p:cNvPr>
          <p:cNvGraphicFramePr>
            <a:graphicFrameLocks noGrp="1"/>
          </p:cNvGraphicFramePr>
          <p:nvPr>
            <p:extLst>
              <p:ext uri="{D42A27DB-BD31-4B8C-83A1-F6EECF244321}">
                <p14:modId xmlns:p14="http://schemas.microsoft.com/office/powerpoint/2010/main" val="960930468"/>
              </p:ext>
            </p:extLst>
          </p:nvPr>
        </p:nvGraphicFramePr>
        <p:xfrm>
          <a:off x="381001" y="1487806"/>
          <a:ext cx="11630024" cy="4321446"/>
        </p:xfrm>
        <a:graphic>
          <a:graphicData uri="http://schemas.openxmlformats.org/drawingml/2006/table">
            <a:tbl>
              <a:tblPr firstRow="1" bandRow="1">
                <a:tableStyleId>{2D5ABB26-0587-4C30-8999-92F81FD0307C}</a:tableStyleId>
              </a:tblPr>
              <a:tblGrid>
                <a:gridCol w="5815012">
                  <a:extLst>
                    <a:ext uri="{9D8B030D-6E8A-4147-A177-3AD203B41FA5}">
                      <a16:colId xmlns:a16="http://schemas.microsoft.com/office/drawing/2014/main" val="1018309850"/>
                    </a:ext>
                  </a:extLst>
                </a:gridCol>
                <a:gridCol w="5815012">
                  <a:extLst>
                    <a:ext uri="{9D8B030D-6E8A-4147-A177-3AD203B41FA5}">
                      <a16:colId xmlns:a16="http://schemas.microsoft.com/office/drawing/2014/main" val="2326180243"/>
                    </a:ext>
                  </a:extLst>
                </a:gridCol>
              </a:tblGrid>
              <a:tr h="320850">
                <a:tc>
                  <a:txBody>
                    <a:bodyPr/>
                    <a:lstStyle/>
                    <a:p>
                      <a:pPr marL="0" algn="l" defTabSz="914400" rtl="0" eaLnBrk="1" latinLnBrk="0" hangingPunct="1"/>
                      <a:r>
                        <a:rPr lang="da-DK" sz="1800" kern="1200" dirty="0">
                          <a:solidFill>
                            <a:schemeClr val="bg1"/>
                          </a:solidFill>
                          <a:latin typeface="Georgia" panose="02040502050405020303" pitchFamily="18" charset="0"/>
                          <a:ea typeface="+mn-ea"/>
                          <a:cs typeface="+mn-cs"/>
                        </a:rPr>
                        <a:t>Kostråd &amp; andre anbefalinger</a:t>
                      </a:r>
                    </a:p>
                  </a:txBody>
                  <a:tcPr>
                    <a:solidFill>
                      <a:schemeClr val="tx1">
                        <a:lumMod val="65000"/>
                        <a:lumOff val="35000"/>
                      </a:schemeClr>
                    </a:solidFill>
                  </a:tcPr>
                </a:tc>
                <a:tc>
                  <a:txBody>
                    <a:bodyPr/>
                    <a:lstStyle/>
                    <a:p>
                      <a:pPr marL="0" algn="l" defTabSz="914400" rtl="0" eaLnBrk="1" latinLnBrk="0" hangingPunct="1"/>
                      <a:r>
                        <a:rPr lang="da-DK" sz="1800" kern="1200" dirty="0">
                          <a:solidFill>
                            <a:schemeClr val="bg1"/>
                          </a:solidFill>
                          <a:latin typeface="Georgia" panose="02040502050405020303" pitchFamily="18" charset="0"/>
                          <a:ea typeface="+mn-ea"/>
                          <a:cs typeface="+mn-cs"/>
                        </a:rPr>
                        <a:t>Kostråd &amp; andre anbefalinger</a:t>
                      </a:r>
                    </a:p>
                  </a:txBody>
                  <a:tcPr>
                    <a:solidFill>
                      <a:schemeClr val="tx1">
                        <a:lumMod val="65000"/>
                        <a:lumOff val="35000"/>
                      </a:schemeClr>
                    </a:solidFill>
                  </a:tcPr>
                </a:tc>
                <a:extLst>
                  <a:ext uri="{0D108BD9-81ED-4DB2-BD59-A6C34878D82A}">
                    <a16:rowId xmlns:a16="http://schemas.microsoft.com/office/drawing/2014/main" val="4084895865"/>
                  </a:ext>
                </a:extLst>
              </a:tr>
              <a:tr h="39556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accent6">
                              <a:lumMod val="40000"/>
                              <a:lumOff val="60000"/>
                            </a:schemeClr>
                          </a:solidFill>
                          <a:latin typeface="Georgia" panose="02040502050405020303" pitchFamily="18" charset="0"/>
                          <a:ea typeface="+mn-ea"/>
                          <a:cs typeface="+mn-cs"/>
                        </a:rPr>
                        <a:t>Spis kun lidt frugt og grøntsager hver dag</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rgbClr val="CC99FF"/>
                          </a:solidFill>
                          <a:latin typeface="Georgia" panose="02040502050405020303" pitchFamily="18" charset="0"/>
                          <a:ea typeface="+mn-ea"/>
                          <a:cs typeface="+mn-cs"/>
                        </a:rPr>
                        <a:t>Spis fisk og fiskepålæg ofte</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accent2">
                              <a:lumMod val="40000"/>
                              <a:lumOff val="60000"/>
                            </a:schemeClr>
                          </a:solidFill>
                          <a:latin typeface="Georgia" panose="02040502050405020303" pitchFamily="18" charset="0"/>
                          <a:ea typeface="+mn-ea"/>
                          <a:cs typeface="+mn-cs"/>
                        </a:rPr>
                        <a:t>Spis kun lidt brød og gryn. Spis kun få kartofler, lidt ris, pasta</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rgbClr val="FFCCFF"/>
                          </a:solidFill>
                          <a:latin typeface="Georgia" panose="02040502050405020303" pitchFamily="18" charset="0"/>
                          <a:ea typeface="+mn-ea"/>
                          <a:cs typeface="+mn-cs"/>
                        </a:rPr>
                        <a:t>Vælg kød og pålæg med et højt fedtindhold</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accent1">
                              <a:lumMod val="40000"/>
                              <a:lumOff val="60000"/>
                            </a:schemeClr>
                          </a:solidFill>
                          <a:latin typeface="Georgia" panose="02040502050405020303" pitchFamily="18" charset="0"/>
                          <a:ea typeface="+mn-ea"/>
                          <a:cs typeface="+mn-cs"/>
                        </a:rPr>
                        <a:t>Drik mælkeprodukter og ost med et højt fedtindhold</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accent4">
                              <a:lumMod val="40000"/>
                              <a:lumOff val="60000"/>
                            </a:schemeClr>
                          </a:solidFill>
                          <a:latin typeface="Georgia" panose="02040502050405020303" pitchFamily="18" charset="0"/>
                          <a:ea typeface="+mn-ea"/>
                          <a:cs typeface="+mn-cs"/>
                        </a:rPr>
                        <a:t>Spis gerne smør, margarine og olie i sovs, supper, mos og på brød</a:t>
                      </a:r>
                      <a:br>
                        <a:rPr lang="da-DK" sz="1600" kern="1200" dirty="0">
                          <a:solidFill>
                            <a:schemeClr val="accent4">
                              <a:lumMod val="40000"/>
                              <a:lumOff val="60000"/>
                            </a:schemeClr>
                          </a:solidFill>
                          <a:latin typeface="Georgia" panose="02040502050405020303" pitchFamily="18" charset="0"/>
                          <a:ea typeface="+mn-ea"/>
                          <a:cs typeface="+mn-cs"/>
                        </a:rPr>
                      </a:b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da-DK" sz="1400" kern="1200" dirty="0">
                          <a:solidFill>
                            <a:schemeClr val="bg1"/>
                          </a:solidFill>
                          <a:latin typeface="Georgia" panose="02040502050405020303" pitchFamily="18" charset="0"/>
                          <a:ea typeface="+mn-ea"/>
                          <a:cs typeface="+mn-cs"/>
                        </a:rPr>
                      </a:b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rgbClr val="009900"/>
                          </a:solidFill>
                          <a:latin typeface="Georgia" panose="02040502050405020303" pitchFamily="18" charset="0"/>
                          <a:ea typeface="+mn-ea"/>
                          <a:cs typeface="+mn-cs"/>
                        </a:rPr>
                        <a:t>Geriatrisk under genoptræning:</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rgbClr val="009900"/>
                          </a:solidFill>
                          <a:latin typeface="Georgia" panose="02040502050405020303" pitchFamily="18" charset="0"/>
                          <a:ea typeface="+mn-ea"/>
                          <a:cs typeface="+mn-cs"/>
                        </a:rPr>
                        <a:t>Min. 400 kcal + 18 g protein dagligt tilskud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bg1"/>
                          </a:solidFill>
                          <a:latin typeface="Georgia" panose="02040502050405020303" pitchFamily="18" charset="0"/>
                          <a:ea typeface="+mn-ea"/>
                          <a:cs typeface="+mn-cs"/>
                        </a:rPr>
                        <a:t>Spis </a:t>
                      </a:r>
                      <a:r>
                        <a:rPr lang="da-DK" sz="1600" kern="1200" dirty="0" err="1">
                          <a:solidFill>
                            <a:schemeClr val="bg1"/>
                          </a:solidFill>
                          <a:latin typeface="Georgia" panose="02040502050405020303" pitchFamily="18" charset="0"/>
                          <a:ea typeface="+mn-ea"/>
                          <a:cs typeface="+mn-cs"/>
                        </a:rPr>
                        <a:t>planterigt</a:t>
                      </a:r>
                      <a:r>
                        <a:rPr lang="da-DK" sz="1600" kern="1200" dirty="0">
                          <a:solidFill>
                            <a:schemeClr val="bg1"/>
                          </a:solidFill>
                          <a:latin typeface="Georgia" panose="02040502050405020303" pitchFamily="18" charset="0"/>
                          <a:ea typeface="+mn-ea"/>
                          <a:cs typeface="+mn-cs"/>
                        </a:rPr>
                        <a:t>, varieret og ikke for meget</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bg1"/>
                          </a:solidFill>
                          <a:latin typeface="Georgia" panose="02040502050405020303" pitchFamily="18" charset="0"/>
                          <a:ea typeface="+mn-ea"/>
                          <a:cs typeface="+mn-cs"/>
                        </a:rPr>
                        <a:t>Spis flere grøntsager og frugter</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bg1"/>
                          </a:solidFill>
                          <a:latin typeface="Georgia" panose="02040502050405020303" pitchFamily="18" charset="0"/>
                          <a:ea typeface="+mn-ea"/>
                          <a:cs typeface="+mn-cs"/>
                        </a:rPr>
                        <a:t>Spis mindre kød - vælg bælgfrugter og fisk</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bg1"/>
                          </a:solidFill>
                          <a:latin typeface="Georgia" panose="02040502050405020303" pitchFamily="18" charset="0"/>
                          <a:ea typeface="+mn-ea"/>
                          <a:cs typeface="+mn-cs"/>
                        </a:rPr>
                        <a:t>Spis mad med fuldkorn</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bg1"/>
                          </a:solidFill>
                          <a:latin typeface="Georgia" panose="02040502050405020303" pitchFamily="18" charset="0"/>
                          <a:ea typeface="+mn-ea"/>
                          <a:cs typeface="+mn-cs"/>
                        </a:rPr>
                        <a:t>Vælg planteolie og magre mejeriprodukter</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bg1"/>
                          </a:solidFill>
                          <a:latin typeface="Georgia" panose="02040502050405020303" pitchFamily="18" charset="0"/>
                          <a:ea typeface="+mn-ea"/>
                          <a:cs typeface="+mn-cs"/>
                        </a:rPr>
                        <a:t>Spis mindre af det søde, salte og fede</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600" kern="1200" dirty="0">
                          <a:solidFill>
                            <a:schemeClr val="bg1"/>
                          </a:solidFill>
                          <a:latin typeface="Georgia" panose="02040502050405020303" pitchFamily="18" charset="0"/>
                          <a:ea typeface="+mn-ea"/>
                          <a:cs typeface="+mn-cs"/>
                        </a:rPr>
                        <a:t>Sluk tørsten i vand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400" kern="1200" dirty="0">
                        <a:solidFill>
                          <a:schemeClr val="bg1"/>
                        </a:solidFill>
                        <a:latin typeface="Georgia" panose="020405020504050203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rgbClr val="009900"/>
                          </a:solidFill>
                          <a:latin typeface="Georgia" panose="02040502050405020303" pitchFamily="18" charset="0"/>
                          <a:ea typeface="+mn-ea"/>
                          <a:cs typeface="+mn-cs"/>
                        </a:rPr>
                        <a:t>Geriatrisk under genoptræning:</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400" kern="1200" dirty="0">
                          <a:solidFill>
                            <a:srgbClr val="009900"/>
                          </a:solidFill>
                          <a:latin typeface="Georgia" panose="02040502050405020303" pitchFamily="18" charset="0"/>
                          <a:ea typeface="+mn-ea"/>
                          <a:cs typeface="+mn-cs"/>
                        </a:rPr>
                        <a:t>Min. 200 kcal + 9 g protein dagligt tilskud</a:t>
                      </a:r>
                    </a:p>
                  </a:txBody>
                  <a:tcPr/>
                </a:tc>
                <a:extLst>
                  <a:ext uri="{0D108BD9-81ED-4DB2-BD59-A6C34878D82A}">
                    <a16:rowId xmlns:a16="http://schemas.microsoft.com/office/drawing/2014/main" val="2590048480"/>
                  </a:ext>
                </a:extLst>
              </a:tr>
            </a:tbl>
          </a:graphicData>
        </a:graphic>
      </p:graphicFrame>
      <p:pic>
        <p:nvPicPr>
          <p:cNvPr id="12" name="Billede 11">
            <a:extLst>
              <a:ext uri="{FF2B5EF4-FFF2-40B4-BE49-F238E27FC236}">
                <a16:creationId xmlns:a16="http://schemas.microsoft.com/office/drawing/2014/main" id="{CE6CF298-FD2A-4C2F-AEAE-925000E6A5A6}"/>
              </a:ext>
            </a:extLst>
          </p:cNvPr>
          <p:cNvPicPr>
            <a:picLocks noChangeAspect="1"/>
          </p:cNvPicPr>
          <p:nvPr/>
        </p:nvPicPr>
        <p:blipFill rotWithShape="1">
          <a:blip r:embed="rId3">
            <a:extLst>
              <a:ext uri="{28A0092B-C50C-407E-A947-70E740481C1C}">
                <a14:useLocalDpi xmlns:a14="http://schemas.microsoft.com/office/drawing/2010/main" val="0"/>
              </a:ext>
            </a:extLst>
          </a:blip>
          <a:srcRect t="-3952" r="27593" b="61276"/>
          <a:stretch/>
        </p:blipFill>
        <p:spPr>
          <a:xfrm>
            <a:off x="8038353" y="5370194"/>
            <a:ext cx="4061182" cy="1212351"/>
          </a:xfrm>
          <a:prstGeom prst="rect">
            <a:avLst/>
          </a:prstGeom>
        </p:spPr>
      </p:pic>
      <p:pic>
        <p:nvPicPr>
          <p:cNvPr id="13" name="Billede 12">
            <a:extLst>
              <a:ext uri="{FF2B5EF4-FFF2-40B4-BE49-F238E27FC236}">
                <a16:creationId xmlns:a16="http://schemas.microsoft.com/office/drawing/2014/main" id="{74CCB96F-3BF4-4607-88A3-FE10FEC0C94E}"/>
              </a:ext>
            </a:extLst>
          </p:cNvPr>
          <p:cNvPicPr>
            <a:picLocks noChangeAspect="1"/>
          </p:cNvPicPr>
          <p:nvPr/>
        </p:nvPicPr>
        <p:blipFill rotWithShape="1">
          <a:blip r:embed="rId3">
            <a:extLst>
              <a:ext uri="{28A0092B-C50C-407E-A947-70E740481C1C}">
                <a14:useLocalDpi xmlns:a14="http://schemas.microsoft.com/office/drawing/2010/main" val="0"/>
              </a:ext>
            </a:extLst>
          </a:blip>
          <a:srcRect l="12155" t="72654" r="11826" b="-11111"/>
          <a:stretch/>
        </p:blipFill>
        <p:spPr>
          <a:xfrm>
            <a:off x="3940837" y="5764342"/>
            <a:ext cx="4061182" cy="1040593"/>
          </a:xfrm>
          <a:prstGeom prst="rect">
            <a:avLst/>
          </a:prstGeom>
        </p:spPr>
      </p:pic>
      <p:grpSp>
        <p:nvGrpSpPr>
          <p:cNvPr id="22" name="Gruppe 21">
            <a:extLst>
              <a:ext uri="{FF2B5EF4-FFF2-40B4-BE49-F238E27FC236}">
                <a16:creationId xmlns:a16="http://schemas.microsoft.com/office/drawing/2014/main" id="{3274CDE4-5B44-474F-9BAA-AC5E668378C3}"/>
              </a:ext>
            </a:extLst>
          </p:cNvPr>
          <p:cNvGrpSpPr/>
          <p:nvPr/>
        </p:nvGrpSpPr>
        <p:grpSpPr>
          <a:xfrm>
            <a:off x="2089024" y="1689889"/>
            <a:ext cx="4550756" cy="3680305"/>
            <a:chOff x="3226085" y="2831383"/>
            <a:chExt cx="2728959" cy="2728959"/>
          </a:xfrm>
        </p:grpSpPr>
        <p:pic>
          <p:nvPicPr>
            <p:cNvPr id="18" name="Grafik 17" descr="Muskuløs arm">
              <a:extLst>
                <a:ext uri="{FF2B5EF4-FFF2-40B4-BE49-F238E27FC236}">
                  <a16:creationId xmlns:a16="http://schemas.microsoft.com/office/drawing/2014/main" id="{B2F31ABF-58F2-451F-B595-458E9B53D61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26085" y="2831383"/>
              <a:ext cx="2728959" cy="2728959"/>
            </a:xfrm>
            <a:prstGeom prst="rect">
              <a:avLst/>
            </a:prstGeom>
          </p:spPr>
        </p:pic>
        <p:sp>
          <p:nvSpPr>
            <p:cNvPr id="19" name="Tekstfelt 18">
              <a:extLst>
                <a:ext uri="{FF2B5EF4-FFF2-40B4-BE49-F238E27FC236}">
                  <a16:creationId xmlns:a16="http://schemas.microsoft.com/office/drawing/2014/main" id="{6009BDA3-B57D-4592-BDDC-072BC7675978}"/>
                </a:ext>
              </a:extLst>
            </p:cNvPr>
            <p:cNvSpPr txBox="1"/>
            <p:nvPr/>
          </p:nvSpPr>
          <p:spPr>
            <a:xfrm>
              <a:off x="3740495" y="4529384"/>
              <a:ext cx="1553415" cy="461665"/>
            </a:xfrm>
            <a:prstGeom prst="rect">
              <a:avLst/>
            </a:prstGeom>
            <a:noFill/>
          </p:spPr>
          <p:txBody>
            <a:bodyPr wrap="square" rtlCol="0">
              <a:spAutoFit/>
            </a:bodyPr>
            <a:lstStyle/>
            <a:p>
              <a:r>
                <a:rPr lang="da-DK" sz="1200" dirty="0">
                  <a:latin typeface="Georgia" panose="02040502050405020303" pitchFamily="18" charset="0"/>
                </a:rPr>
                <a:t>Ældre + 65: </a:t>
              </a:r>
              <a:br>
                <a:rPr lang="da-DK" sz="1200" dirty="0">
                  <a:latin typeface="Georgia" panose="02040502050405020303" pitchFamily="18" charset="0"/>
                </a:rPr>
              </a:br>
              <a:r>
                <a:rPr lang="da-DK" sz="1200" dirty="0">
                  <a:latin typeface="Georgia" panose="02040502050405020303" pitchFamily="18" charset="0"/>
                </a:rPr>
                <a:t>øget proteinindtag</a:t>
              </a:r>
            </a:p>
          </p:txBody>
        </p:sp>
      </p:grpSp>
      <p:grpSp>
        <p:nvGrpSpPr>
          <p:cNvPr id="21" name="Gruppe 20">
            <a:extLst>
              <a:ext uri="{FF2B5EF4-FFF2-40B4-BE49-F238E27FC236}">
                <a16:creationId xmlns:a16="http://schemas.microsoft.com/office/drawing/2014/main" id="{16700EA1-91DC-4247-92E3-DD5417EA65DD}"/>
              </a:ext>
            </a:extLst>
          </p:cNvPr>
          <p:cNvGrpSpPr/>
          <p:nvPr/>
        </p:nvGrpSpPr>
        <p:grpSpPr>
          <a:xfrm>
            <a:off x="5321304" y="1060780"/>
            <a:ext cx="4938521" cy="4938521"/>
            <a:chOff x="5913758" y="1487806"/>
            <a:chExt cx="4938521" cy="4938521"/>
          </a:xfrm>
        </p:grpSpPr>
        <p:pic>
          <p:nvPicPr>
            <p:cNvPr id="16" name="Grafik 15" descr="Medicin">
              <a:extLst>
                <a:ext uri="{FF2B5EF4-FFF2-40B4-BE49-F238E27FC236}">
                  <a16:creationId xmlns:a16="http://schemas.microsoft.com/office/drawing/2014/main" id="{66E40B48-9579-4AB8-A888-D6EC2264BA9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13758" y="1487806"/>
              <a:ext cx="4938521" cy="4938521"/>
            </a:xfrm>
            <a:prstGeom prst="rect">
              <a:avLst/>
            </a:prstGeom>
          </p:spPr>
        </p:pic>
        <p:sp>
          <p:nvSpPr>
            <p:cNvPr id="20" name="Tekstfelt 19">
              <a:extLst>
                <a:ext uri="{FF2B5EF4-FFF2-40B4-BE49-F238E27FC236}">
                  <a16:creationId xmlns:a16="http://schemas.microsoft.com/office/drawing/2014/main" id="{D6BC26C4-C822-42EE-AAC6-0C0A8F4B800B}"/>
                </a:ext>
              </a:extLst>
            </p:cNvPr>
            <p:cNvSpPr txBox="1"/>
            <p:nvPr/>
          </p:nvSpPr>
          <p:spPr>
            <a:xfrm>
              <a:off x="7528256" y="3688030"/>
              <a:ext cx="1728759" cy="830997"/>
            </a:xfrm>
            <a:prstGeom prst="rect">
              <a:avLst/>
            </a:prstGeom>
            <a:noFill/>
          </p:spPr>
          <p:txBody>
            <a:bodyPr wrap="square" rtlCol="0">
              <a:spAutoFit/>
            </a:bodyPr>
            <a:lstStyle/>
            <a:p>
              <a:r>
                <a:rPr lang="da-DK" sz="1200" dirty="0">
                  <a:latin typeface="Georgia" panose="02040502050405020303" pitchFamily="18" charset="0"/>
                </a:rPr>
                <a:t>Ældre + 70: </a:t>
              </a:r>
              <a:br>
                <a:rPr lang="da-DK" sz="1200" dirty="0">
                  <a:latin typeface="Georgia" panose="02040502050405020303" pitchFamily="18" charset="0"/>
                </a:rPr>
              </a:br>
              <a:r>
                <a:rPr lang="da-DK" sz="1200" dirty="0">
                  <a:latin typeface="Georgia" panose="02040502050405020303" pitchFamily="18" charset="0"/>
                </a:rPr>
                <a:t>20 µg  D-vitamin + </a:t>
              </a:r>
              <a:br>
                <a:rPr lang="da-DK" sz="1200" dirty="0">
                  <a:latin typeface="Georgia" panose="02040502050405020303" pitchFamily="18" charset="0"/>
                </a:rPr>
              </a:br>
              <a:r>
                <a:rPr lang="da-DK" sz="1200" dirty="0">
                  <a:latin typeface="Georgia" panose="02040502050405020303" pitchFamily="18" charset="0"/>
                </a:rPr>
                <a:t>800-1000 mg kalcium</a:t>
              </a:r>
            </a:p>
            <a:p>
              <a:endParaRPr lang="da-DK" sz="1200" dirty="0">
                <a:latin typeface="Georgia" panose="02040502050405020303" pitchFamily="18" charset="0"/>
              </a:endParaRPr>
            </a:p>
          </p:txBody>
        </p:sp>
      </p:grpSp>
      <p:sp>
        <p:nvSpPr>
          <p:cNvPr id="8" name="Titel 1">
            <a:extLst>
              <a:ext uri="{FF2B5EF4-FFF2-40B4-BE49-F238E27FC236}">
                <a16:creationId xmlns:a16="http://schemas.microsoft.com/office/drawing/2014/main" id="{D1A69B84-30FD-43D8-8DF3-9AA457DE7283}"/>
              </a:ext>
            </a:extLst>
          </p:cNvPr>
          <p:cNvSpPr txBox="1">
            <a:spLocks/>
          </p:cNvSpPr>
          <p:nvPr/>
        </p:nvSpPr>
        <p:spPr>
          <a:xfrm>
            <a:off x="1069428" y="53065"/>
            <a:ext cx="7855497" cy="108715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dirty="0">
                <a:solidFill>
                  <a:schemeClr val="bg1"/>
                </a:solidFill>
                <a:latin typeface="Oswald light" panose="02000506000000020004" pitchFamily="2"/>
              </a:rPr>
              <a:t>Underernæring og overvægt</a:t>
            </a:r>
          </a:p>
        </p:txBody>
      </p:sp>
    </p:spTree>
    <p:extLst>
      <p:ext uri="{BB962C8B-B14F-4D97-AF65-F5344CB8AC3E}">
        <p14:creationId xmlns:p14="http://schemas.microsoft.com/office/powerpoint/2010/main" val="1726618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a:extLst>
              <a:ext uri="{FF2B5EF4-FFF2-40B4-BE49-F238E27FC236}">
                <a16:creationId xmlns:a16="http://schemas.microsoft.com/office/drawing/2014/main" id="{31D3ED73-F075-49A0-89B7-A6D22C9DC473}"/>
              </a:ext>
            </a:extLst>
          </p:cNvPr>
          <p:cNvPicPr>
            <a:picLocks noChangeAspect="1"/>
          </p:cNvPicPr>
          <p:nvPr/>
        </p:nvPicPr>
        <p:blipFill>
          <a:blip r:embed="rId3"/>
          <a:stretch>
            <a:fillRect/>
          </a:stretch>
        </p:blipFill>
        <p:spPr>
          <a:xfrm>
            <a:off x="5375743" y="225812"/>
            <a:ext cx="2074531" cy="3016836"/>
          </a:xfrm>
          <a:prstGeom prst="rect">
            <a:avLst/>
          </a:prstGeom>
        </p:spPr>
      </p:pic>
      <p:pic>
        <p:nvPicPr>
          <p:cNvPr id="4" name="Billede 3">
            <a:extLst>
              <a:ext uri="{FF2B5EF4-FFF2-40B4-BE49-F238E27FC236}">
                <a16:creationId xmlns:a16="http://schemas.microsoft.com/office/drawing/2014/main" id="{B921A8DF-7478-4E61-945F-5AB7C0E0FE13}"/>
              </a:ext>
            </a:extLst>
          </p:cNvPr>
          <p:cNvPicPr>
            <a:picLocks noChangeAspect="1"/>
          </p:cNvPicPr>
          <p:nvPr/>
        </p:nvPicPr>
        <p:blipFill>
          <a:blip r:embed="rId4"/>
          <a:stretch>
            <a:fillRect/>
          </a:stretch>
        </p:blipFill>
        <p:spPr>
          <a:xfrm>
            <a:off x="2975245" y="225812"/>
            <a:ext cx="2122091" cy="3016836"/>
          </a:xfrm>
          <a:prstGeom prst="rect">
            <a:avLst/>
          </a:prstGeom>
        </p:spPr>
      </p:pic>
      <p:pic>
        <p:nvPicPr>
          <p:cNvPr id="5" name="Billede 4">
            <a:extLst>
              <a:ext uri="{FF2B5EF4-FFF2-40B4-BE49-F238E27FC236}">
                <a16:creationId xmlns:a16="http://schemas.microsoft.com/office/drawing/2014/main" id="{2D7B3C2B-CCA5-4069-B134-C500CB1E7D3A}"/>
              </a:ext>
            </a:extLst>
          </p:cNvPr>
          <p:cNvPicPr>
            <a:picLocks noChangeAspect="1"/>
          </p:cNvPicPr>
          <p:nvPr/>
        </p:nvPicPr>
        <p:blipFill>
          <a:blip r:embed="rId5"/>
          <a:stretch>
            <a:fillRect/>
          </a:stretch>
        </p:blipFill>
        <p:spPr>
          <a:xfrm>
            <a:off x="7782600" y="230496"/>
            <a:ext cx="2122091" cy="3012152"/>
          </a:xfrm>
          <a:prstGeom prst="rect">
            <a:avLst/>
          </a:prstGeom>
        </p:spPr>
      </p:pic>
      <p:pic>
        <p:nvPicPr>
          <p:cNvPr id="6" name="Billede 5">
            <a:extLst>
              <a:ext uri="{FF2B5EF4-FFF2-40B4-BE49-F238E27FC236}">
                <a16:creationId xmlns:a16="http://schemas.microsoft.com/office/drawing/2014/main" id="{50B3BC34-04F9-416E-983A-6B4DDC644938}"/>
              </a:ext>
            </a:extLst>
          </p:cNvPr>
          <p:cNvPicPr>
            <a:picLocks noChangeAspect="1"/>
          </p:cNvPicPr>
          <p:nvPr/>
        </p:nvPicPr>
        <p:blipFill rotWithShape="1">
          <a:blip r:embed="rId6"/>
          <a:srcRect b="748"/>
          <a:stretch/>
        </p:blipFill>
        <p:spPr>
          <a:xfrm>
            <a:off x="7780219" y="3337759"/>
            <a:ext cx="2124472" cy="3017918"/>
          </a:xfrm>
          <a:prstGeom prst="rect">
            <a:avLst/>
          </a:prstGeom>
        </p:spPr>
      </p:pic>
      <p:pic>
        <p:nvPicPr>
          <p:cNvPr id="7" name="Billede 6">
            <a:extLst>
              <a:ext uri="{FF2B5EF4-FFF2-40B4-BE49-F238E27FC236}">
                <a16:creationId xmlns:a16="http://schemas.microsoft.com/office/drawing/2014/main" id="{31F5195B-A410-4570-B444-578C11535918}"/>
              </a:ext>
            </a:extLst>
          </p:cNvPr>
          <p:cNvPicPr>
            <a:picLocks noChangeAspect="1"/>
          </p:cNvPicPr>
          <p:nvPr/>
        </p:nvPicPr>
        <p:blipFill>
          <a:blip r:embed="rId7"/>
          <a:stretch>
            <a:fillRect/>
          </a:stretch>
        </p:blipFill>
        <p:spPr>
          <a:xfrm>
            <a:off x="5352760" y="3343525"/>
            <a:ext cx="2120495" cy="3012152"/>
          </a:xfrm>
          <a:prstGeom prst="rect">
            <a:avLst/>
          </a:prstGeom>
        </p:spPr>
      </p:pic>
      <p:pic>
        <p:nvPicPr>
          <p:cNvPr id="8" name="Billede 7">
            <a:extLst>
              <a:ext uri="{FF2B5EF4-FFF2-40B4-BE49-F238E27FC236}">
                <a16:creationId xmlns:a16="http://schemas.microsoft.com/office/drawing/2014/main" id="{134FBD10-8220-43A4-B970-71521F6CDD00}"/>
              </a:ext>
            </a:extLst>
          </p:cNvPr>
          <p:cNvPicPr>
            <a:picLocks noChangeAspect="1"/>
          </p:cNvPicPr>
          <p:nvPr/>
        </p:nvPicPr>
        <p:blipFill>
          <a:blip r:embed="rId8"/>
          <a:stretch>
            <a:fillRect/>
          </a:stretch>
        </p:blipFill>
        <p:spPr>
          <a:xfrm>
            <a:off x="2976841" y="3337758"/>
            <a:ext cx="2120495" cy="3017919"/>
          </a:xfrm>
          <a:prstGeom prst="rect">
            <a:avLst/>
          </a:prstGeom>
        </p:spPr>
      </p:pic>
      <p:sp>
        <p:nvSpPr>
          <p:cNvPr id="9" name="Titel 1">
            <a:extLst>
              <a:ext uri="{FF2B5EF4-FFF2-40B4-BE49-F238E27FC236}">
                <a16:creationId xmlns:a16="http://schemas.microsoft.com/office/drawing/2014/main" id="{D70C3A66-AD6A-4A36-AB34-AC15CD8BCC6B}"/>
              </a:ext>
            </a:extLst>
          </p:cNvPr>
          <p:cNvSpPr txBox="1">
            <a:spLocks/>
          </p:cNvSpPr>
          <p:nvPr/>
        </p:nvSpPr>
        <p:spPr>
          <a:xfrm>
            <a:off x="595349" y="225943"/>
            <a:ext cx="2120495" cy="6033410"/>
          </a:xfrm>
          <a:prstGeom prst="rect">
            <a:avLst/>
          </a:prstGeom>
        </p:spPr>
        <p:txBody>
          <a:bodyPr vert="vert"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a-DK" sz="14000" dirty="0">
                <a:solidFill>
                  <a:schemeClr val="bg1"/>
                </a:solidFill>
                <a:latin typeface="Oswald light" panose="02000506000000020004" pitchFamily="2"/>
              </a:rPr>
              <a:t>Materiale</a:t>
            </a:r>
          </a:p>
        </p:txBody>
      </p:sp>
    </p:spTree>
    <p:extLst>
      <p:ext uri="{BB962C8B-B14F-4D97-AF65-F5344CB8AC3E}">
        <p14:creationId xmlns:p14="http://schemas.microsoft.com/office/powerpoint/2010/main" val="1682004649"/>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3291</TotalTime>
  <Words>1142</Words>
  <Application>Microsoft Office PowerPoint</Application>
  <PresentationFormat>Widescreen</PresentationFormat>
  <Paragraphs>239</Paragraphs>
  <Slides>7</Slides>
  <Notes>7</Notes>
  <HiddenSlides>4</HiddenSlides>
  <MMClips>0</MMClips>
  <ScaleCrop>false</ScaleCrop>
  <HeadingPairs>
    <vt:vector size="6" baseType="variant">
      <vt:variant>
        <vt:lpstr>Benyttede skrifttyper</vt:lpstr>
      </vt:variant>
      <vt:variant>
        <vt:i4>6</vt:i4>
      </vt:variant>
      <vt:variant>
        <vt:lpstr>Tema</vt:lpstr>
      </vt:variant>
      <vt:variant>
        <vt:i4>1</vt:i4>
      </vt:variant>
      <vt:variant>
        <vt:lpstr>Slidetitler</vt:lpstr>
      </vt:variant>
      <vt:variant>
        <vt:i4>7</vt:i4>
      </vt:variant>
    </vt:vector>
  </HeadingPairs>
  <TitlesOfParts>
    <vt:vector size="14" baseType="lpstr">
      <vt:lpstr>Arial</vt:lpstr>
      <vt:lpstr>Calibri</vt:lpstr>
      <vt:lpstr>Calibri Light</vt:lpstr>
      <vt:lpstr>Georgia</vt:lpstr>
      <vt:lpstr>Oswald light</vt:lpstr>
      <vt:lpstr>Wingdings</vt:lpstr>
      <vt:lpstr>Office-tema</vt:lpstr>
      <vt:lpstr>PowerPoint-præsentation</vt:lpstr>
      <vt:lpstr>PowerPoint-præsentation</vt:lpstr>
      <vt:lpstr>PowerPoint-præsentation</vt:lpstr>
      <vt:lpstr>Vægttab &amp; genoptræning</vt:lpstr>
      <vt:lpstr>PowerPoint-præsentation</vt:lpstr>
      <vt:lpstr>PowerPoint-præsentation</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Træning og ernæring</dc:title>
  <dc:creator>Andrea Dan Jensen</dc:creator>
  <cp:lastModifiedBy>Caroline Boutrup Nielsen</cp:lastModifiedBy>
  <cp:revision>212</cp:revision>
  <cp:lastPrinted>2020-10-15T07:19:56Z</cp:lastPrinted>
  <dcterms:created xsi:type="dcterms:W3CDTF">2020-01-31T09:59:20Z</dcterms:created>
  <dcterms:modified xsi:type="dcterms:W3CDTF">2024-11-13T10:08:42Z</dcterms:modified>
</cp:coreProperties>
</file>