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3"/>
  </p:notesMasterIdLst>
  <p:sldIdLst>
    <p:sldId id="256" r:id="rId2"/>
    <p:sldId id="258" r:id="rId3"/>
    <p:sldId id="275" r:id="rId4"/>
    <p:sldId id="257" r:id="rId5"/>
    <p:sldId id="261" r:id="rId6"/>
    <p:sldId id="259" r:id="rId7"/>
    <p:sldId id="271" r:id="rId8"/>
    <p:sldId id="260" r:id="rId9"/>
    <p:sldId id="272" r:id="rId10"/>
    <p:sldId id="269"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252" autoAdjust="0"/>
  </p:normalViewPr>
  <p:slideViewPr>
    <p:cSldViewPr snapToGrid="0">
      <p:cViewPr varScale="1">
        <p:scale>
          <a:sx n="53" d="100"/>
          <a:sy n="53" d="100"/>
        </p:scale>
        <p:origin x="6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6D26D-0407-46C9-BA83-36C1998BECE3}" type="datetimeFigureOut">
              <a:rPr lang="da-DK" smtClean="0"/>
              <a:t>21-05-2021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B3669-5199-4EFA-8D91-7EB0D3067B19}" type="slidenum">
              <a:rPr lang="da-DK" smtClean="0"/>
              <a:t>‹nr.›</a:t>
            </a:fld>
            <a:endParaRPr lang="da-DK"/>
          </a:p>
        </p:txBody>
      </p:sp>
    </p:spTree>
    <p:extLst>
      <p:ext uri="{BB962C8B-B14F-4D97-AF65-F5344CB8AC3E}">
        <p14:creationId xmlns:p14="http://schemas.microsoft.com/office/powerpoint/2010/main" val="176302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præsentation vil præsentere dig for vigtigheden af at spise protein nok, for at </a:t>
            </a:r>
            <a:r>
              <a:rPr lang="da-DK" dirty="0" smtClean="0"/>
              <a:t>bibeholde </a:t>
            </a:r>
            <a:r>
              <a:rPr lang="da-DK" dirty="0"/>
              <a:t>stærke </a:t>
            </a:r>
            <a:r>
              <a:rPr lang="da-DK" dirty="0" smtClean="0"/>
              <a:t>muskler </a:t>
            </a:r>
            <a:r>
              <a:rPr lang="da-DK" dirty="0"/>
              <a:t>livet igennem. For Uanset om du ønsker at bestige bjerge, eller det for dig handler om at kunne klare de daglige gøremål, som fx at gå ud med skraldet, så kræver det at dine muskler holdes ved lige for at kunne det du drømmer om. </a:t>
            </a:r>
          </a:p>
          <a:p>
            <a:r>
              <a:rPr lang="da-DK" dirty="0"/>
              <a:t>Så se med her og Bliv klogere </a:t>
            </a:r>
            <a:r>
              <a:rPr lang="da-DK" dirty="0" smtClean="0"/>
              <a:t>på, </a:t>
            </a:r>
            <a:r>
              <a:rPr lang="da-DK" dirty="0"/>
              <a:t>hvilken forskel den </a:t>
            </a:r>
            <a:r>
              <a:rPr lang="da-DK" dirty="0" smtClean="0"/>
              <a:t>mad, </a:t>
            </a:r>
            <a:r>
              <a:rPr lang="da-DK" dirty="0"/>
              <a:t>du </a:t>
            </a:r>
            <a:r>
              <a:rPr lang="da-DK" dirty="0" smtClean="0"/>
              <a:t>spiser</a:t>
            </a:r>
            <a:r>
              <a:rPr lang="da-DK" dirty="0"/>
              <a:t>, kan gøre for dine </a:t>
            </a:r>
            <a:r>
              <a:rPr lang="da-DK" dirty="0" smtClean="0"/>
              <a:t>muskler, </a:t>
            </a:r>
            <a:r>
              <a:rPr lang="da-DK" dirty="0"/>
              <a:t>og hvordan du konkret kan få </a:t>
            </a:r>
            <a:r>
              <a:rPr lang="da-DK" dirty="0" err="1"/>
              <a:t>muskelmad</a:t>
            </a:r>
            <a:r>
              <a:rPr lang="da-DK" dirty="0"/>
              <a:t> på bordet.</a:t>
            </a:r>
          </a:p>
        </p:txBody>
      </p:sp>
      <p:sp>
        <p:nvSpPr>
          <p:cNvPr id="4" name="Pladsholder til slidenummer 3"/>
          <p:cNvSpPr>
            <a:spLocks noGrp="1"/>
          </p:cNvSpPr>
          <p:nvPr>
            <p:ph type="sldNum" sz="quarter" idx="5"/>
          </p:nvPr>
        </p:nvSpPr>
        <p:spPr/>
        <p:txBody>
          <a:bodyPr/>
          <a:lstStyle/>
          <a:p>
            <a:fld id="{59BB3669-5199-4EFA-8D91-7EB0D3067B19}" type="slidenum">
              <a:rPr lang="da-DK" smtClean="0"/>
              <a:t>1</a:t>
            </a:fld>
            <a:endParaRPr lang="da-DK"/>
          </a:p>
        </p:txBody>
      </p:sp>
    </p:spTree>
    <p:extLst>
      <p:ext uri="{BB962C8B-B14F-4D97-AF65-F5344CB8AC3E}">
        <p14:creationId xmlns:p14="http://schemas.microsoft.com/office/powerpoint/2010/main" val="111106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Mellemmåltider, herunder nemme at have med på farten</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Sikre kompetence til at skabe proteinrige mellemmåltider, herigennem også kendskab til </a:t>
            </a:r>
            <a:r>
              <a:rPr lang="da-DK" sz="1200" kern="1200" dirty="0" smtClean="0">
                <a:solidFill>
                  <a:schemeClr val="tx1"/>
                </a:solidFill>
                <a:effectLst/>
                <a:latin typeface="+mn-lt"/>
                <a:ea typeface="+mn-ea"/>
                <a:cs typeface="+mn-cs"/>
              </a:rPr>
              <a:t>drikkevarer:</a:t>
            </a:r>
            <a:endParaRPr lang="da-DK" sz="1200" kern="1200" dirty="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Kakao </a:t>
            </a:r>
            <a:r>
              <a:rPr lang="da-DK" sz="1200" kern="1200" dirty="0">
                <a:solidFill>
                  <a:schemeClr val="tx1"/>
                </a:solidFill>
                <a:effectLst/>
                <a:latin typeface="+mn-lt"/>
                <a:ea typeface="+mn-ea"/>
                <a:cs typeface="+mn-cs"/>
              </a:rPr>
              <a:t>i brik/flaske, nødder og mandler, kiks/skorper/knækbrød m. ost/pålæg, snackpølser, ostebjælker, </a:t>
            </a:r>
            <a:r>
              <a:rPr lang="da-DK" sz="1200" kern="1200" dirty="0" err="1">
                <a:solidFill>
                  <a:schemeClr val="tx1"/>
                </a:solidFill>
                <a:effectLst/>
                <a:latin typeface="+mn-lt"/>
                <a:ea typeface="+mn-ea"/>
                <a:cs typeface="+mn-cs"/>
              </a:rPr>
              <a:t>æggemuffins</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Smage: </a:t>
            </a:r>
            <a:r>
              <a:rPr lang="da-DK" sz="1200" kern="1200" dirty="0" err="1">
                <a:solidFill>
                  <a:schemeClr val="tx1"/>
                </a:solidFill>
                <a:effectLst/>
                <a:latin typeface="+mn-lt"/>
                <a:ea typeface="+mn-ea"/>
                <a:cs typeface="+mn-cs"/>
              </a:rPr>
              <a:t>æggemuffin</a:t>
            </a:r>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Drikke:</a:t>
            </a:r>
          </a:p>
          <a:p>
            <a:r>
              <a:rPr lang="da-DK" sz="1200" b="1" kern="1200" dirty="0">
                <a:solidFill>
                  <a:schemeClr val="tx1"/>
                </a:solidFill>
                <a:effectLst/>
                <a:latin typeface="+mn-lt"/>
                <a:ea typeface="+mn-ea"/>
                <a:cs typeface="+mn-cs"/>
              </a:rPr>
              <a:t>Også godt for hydreringen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mælk, kakao, koldskål</a:t>
            </a:r>
            <a:r>
              <a:rPr lang="da-DK" sz="1200" kern="1200" dirty="0" smtClean="0">
                <a:solidFill>
                  <a:schemeClr val="tx1"/>
                </a:solidFill>
                <a:effectLst/>
                <a:latin typeface="+mn-lt"/>
                <a:ea typeface="+mn-ea"/>
                <a:cs typeface="+mn-cs"/>
              </a:rPr>
              <a:t>, drikkeyoghurt/skyr</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Protino</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Smage: Drikkeyoghurt</a:t>
            </a:r>
          </a:p>
          <a:p>
            <a:endParaRPr lang="da-DK" dirty="0"/>
          </a:p>
        </p:txBody>
      </p:sp>
      <p:sp>
        <p:nvSpPr>
          <p:cNvPr id="4" name="Pladsholder til slidenummer 3"/>
          <p:cNvSpPr>
            <a:spLocks noGrp="1"/>
          </p:cNvSpPr>
          <p:nvPr>
            <p:ph type="sldNum" sz="quarter" idx="5"/>
          </p:nvPr>
        </p:nvSpPr>
        <p:spPr/>
        <p:txBody>
          <a:bodyPr/>
          <a:lstStyle/>
          <a:p>
            <a:fld id="{59BB3669-5199-4EFA-8D91-7EB0D3067B19}" type="slidenum">
              <a:rPr lang="da-DK" smtClean="0"/>
              <a:t>10</a:t>
            </a:fld>
            <a:endParaRPr lang="da-DK"/>
          </a:p>
        </p:txBody>
      </p:sp>
    </p:spTree>
    <p:extLst>
      <p:ext uri="{BB962C8B-B14F-4D97-AF65-F5344CB8AC3E}">
        <p14:creationId xmlns:p14="http://schemas.microsoft.com/office/powerpoint/2010/main" val="250126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9BB3669-5199-4EFA-8D91-7EB0D3067B19}" type="slidenum">
              <a:rPr lang="da-DK" smtClean="0"/>
              <a:t>11</a:t>
            </a:fld>
            <a:endParaRPr lang="da-DK"/>
          </a:p>
        </p:txBody>
      </p:sp>
    </p:spTree>
    <p:extLst>
      <p:ext uri="{BB962C8B-B14F-4D97-AF65-F5344CB8AC3E}">
        <p14:creationId xmlns:p14="http://schemas.microsoft.com/office/powerpoint/2010/main" val="13923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holde vores muskler stærke, er der som tommelfingerregel to ting vi selv kan gøre: holde os fysisk aktive og spise nok protein. Læs mere på </a:t>
            </a:r>
            <a:r>
              <a:rPr lang="da-DK" dirty="0" smtClean="0"/>
              <a:t>sundhedsstyrelsens </a:t>
            </a:r>
            <a:r>
              <a:rPr lang="da-DK" dirty="0"/>
              <a:t>hjemmeside om anbefalingerne for fysisk aktivitet. </a:t>
            </a:r>
          </a:p>
          <a:p>
            <a:r>
              <a:rPr lang="da-DK" dirty="0"/>
              <a:t>Her skal det nemlig handle om </a:t>
            </a:r>
            <a:r>
              <a:rPr lang="da-DK" dirty="0" smtClean="0"/>
              <a:t>proteiner</a:t>
            </a:r>
            <a:r>
              <a:rPr lang="da-DK" dirty="0"/>
              <a:t>. Proteiner får vi fra den mad vi spiser. Proteiner er kroppens byggesten, og dermed nødvendige for at kroppen kan fungere. Særligt vigtige er proteinerne for vores muskler. Kroppen vil nedbryde musklerne hvis vi ikke sikrer at spise nok, og det vil på sigt betyde at vi oplever et fysisk funktionstab – du vil måske opleve </a:t>
            </a:r>
            <a:r>
              <a:rPr lang="da-DK" dirty="0" smtClean="0"/>
              <a:t>pludselig </a:t>
            </a:r>
            <a:r>
              <a:rPr lang="da-DK" dirty="0"/>
              <a:t>at skulle bruge hjælp fra armene for at rejse dig fra stolen, eller at skulle støtte dig til køkkenbordet når du skal rundt i </a:t>
            </a:r>
            <a:r>
              <a:rPr lang="da-DK" dirty="0" smtClean="0"/>
              <a:t>køkkenet</a:t>
            </a:r>
            <a:r>
              <a:rPr lang="da-DK" dirty="0"/>
              <a:t>.  </a:t>
            </a:r>
          </a:p>
          <a:p>
            <a:r>
              <a:rPr lang="da-DK" dirty="0"/>
              <a:t>Proteiner er som sagt i den mad vi spiser, og du </a:t>
            </a:r>
            <a:r>
              <a:rPr lang="da-DK" dirty="0" smtClean="0"/>
              <a:t>finder </a:t>
            </a:r>
            <a:r>
              <a:rPr lang="da-DK" dirty="0"/>
              <a:t>dem særligt i fødevarer som mejeriprodukter, kød, æg, fisk, fjerkræ, bønner og linser.</a:t>
            </a:r>
          </a:p>
          <a:p>
            <a:endParaRPr lang="da-DK" dirty="0"/>
          </a:p>
          <a:p>
            <a:r>
              <a:rPr lang="da-DK" dirty="0"/>
              <a:t>Øvelse: Billeder af almindelige fødevarer: kylling, makrel på dåse, </a:t>
            </a:r>
            <a:r>
              <a:rPr lang="da-DK" dirty="0" smtClean="0"/>
              <a:t>hamburgerryg</a:t>
            </a:r>
            <a:r>
              <a:rPr lang="da-DK" dirty="0"/>
              <a:t>, rugbrød, havregryn, salat, tomat osv. Billederne tages én af </a:t>
            </a:r>
            <a:r>
              <a:rPr lang="da-DK" dirty="0" smtClean="0"/>
              <a:t>gangen, </a:t>
            </a:r>
            <a:r>
              <a:rPr lang="da-DK" dirty="0"/>
              <a:t>og gruppen </a:t>
            </a:r>
            <a:r>
              <a:rPr lang="da-DK" dirty="0" smtClean="0"/>
              <a:t>spørges, </a:t>
            </a:r>
            <a:r>
              <a:rPr lang="da-DK" dirty="0"/>
              <a:t>om fødevaren er en god kilde til protein eller </a:t>
            </a:r>
            <a:r>
              <a:rPr lang="da-DK" dirty="0" smtClean="0"/>
              <a:t>ej, </a:t>
            </a:r>
            <a:r>
              <a:rPr lang="da-DK" dirty="0"/>
              <a:t>hvorefter der laves to bunker, således at det bliver </a:t>
            </a:r>
            <a:r>
              <a:rPr lang="da-DK" dirty="0" smtClean="0"/>
              <a:t>tydeligt, </a:t>
            </a:r>
            <a:r>
              <a:rPr lang="da-DK" dirty="0"/>
              <a:t>hvor vi finder protein </a:t>
            </a:r>
            <a:r>
              <a:rPr lang="da-DK" dirty="0" smtClean="0"/>
              <a:t>henne.</a:t>
            </a:r>
            <a:endParaRPr lang="da-DK" dirty="0"/>
          </a:p>
        </p:txBody>
      </p:sp>
      <p:sp>
        <p:nvSpPr>
          <p:cNvPr id="4" name="Pladsholder til slidenummer 3"/>
          <p:cNvSpPr>
            <a:spLocks noGrp="1"/>
          </p:cNvSpPr>
          <p:nvPr>
            <p:ph type="sldNum" sz="quarter" idx="5"/>
          </p:nvPr>
        </p:nvSpPr>
        <p:spPr/>
        <p:txBody>
          <a:bodyPr/>
          <a:lstStyle/>
          <a:p>
            <a:fld id="{59BB3669-5199-4EFA-8D91-7EB0D3067B19}" type="slidenum">
              <a:rPr lang="da-DK" smtClean="0"/>
              <a:t>2</a:t>
            </a:fld>
            <a:endParaRPr lang="da-DK"/>
          </a:p>
        </p:txBody>
      </p:sp>
    </p:spTree>
    <p:extLst>
      <p:ext uri="{BB962C8B-B14F-4D97-AF65-F5344CB8AC3E}">
        <p14:creationId xmlns:p14="http://schemas.microsoft.com/office/powerpoint/2010/main" val="732549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Musklerne består af 75 % vand, 20 % protein, 5 % fedt, sukker og forskellige ioner.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 enkelte muskel er opbygget af tusinder af små celler også kaldet muskelfibre, heri ligger der nerver og blodkar. Muskelfibre er samlet i bundter. Muskelfibre har den evne at de kan trække sig sammen og derved skabe bevægelse.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Muskelfibre indeholder </a:t>
            </a:r>
            <a:r>
              <a:rPr lang="da-DK" dirty="0" err="1"/>
              <a:t>Myofibriller</a:t>
            </a:r>
            <a:r>
              <a:rPr lang="da-DK" dirty="0"/>
              <a:t>, som består af proteintråde.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 har alle de større muskler som kan bevæge kroppen og hjertet som er en muskel der pumper blodet rundt i kroppen, men derudover findes et utal af andre muskler eks. i spiserøret, urinrøret og lunger.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En muskles styrke afhænger først og fremmest </a:t>
            </a:r>
            <a:r>
              <a:rPr lang="da-DK" dirty="0" smtClean="0"/>
              <a:t>af, </a:t>
            </a:r>
            <a:r>
              <a:rPr lang="da-DK" dirty="0"/>
              <a:t>hvor stor den </a:t>
            </a:r>
            <a:r>
              <a:rPr lang="da-DK" dirty="0" smtClean="0"/>
              <a:t>er. Tværsnitsarealet </a:t>
            </a:r>
            <a:r>
              <a:rPr lang="da-DK" dirty="0"/>
              <a:t>af </a:t>
            </a:r>
            <a:r>
              <a:rPr lang="da-DK" dirty="0" smtClean="0"/>
              <a:t>musklen </a:t>
            </a:r>
            <a:r>
              <a:rPr lang="da-DK" dirty="0"/>
              <a:t>er derfor et godt mål for styrken.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Muskelvæksten stimuleres ved styrketræning. Styrketræning vil sige, at man træner med så høj belastning, at man max kan tage 8-10 gentagelser i træk.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Ved styrketræning sker der små overrivninger af muskelfibre og der dannes efterfølgende flere </a:t>
            </a:r>
            <a:r>
              <a:rPr lang="da-DK" dirty="0" err="1"/>
              <a:t>myofibriller</a:t>
            </a:r>
            <a:r>
              <a:rPr lang="da-DK" dirty="0"/>
              <a:t> i muskelfibrene, men det forudsætter at det er protein i kroppen at danne dem </a:t>
            </a:r>
            <a:r>
              <a:rPr lang="da-DK" dirty="0" smtClean="0"/>
              <a:t>ud fra</a:t>
            </a:r>
            <a:r>
              <a:rPr lang="da-DK" dirty="0"/>
              <a:t>. Muskelfibrene fortykkes ved denne proces.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Kroppen har ikke noget proteindepot ligesom vores fedtdepoter. Det </a:t>
            </a:r>
            <a:r>
              <a:rPr lang="da-DK" dirty="0" smtClean="0"/>
              <a:t>protein, </a:t>
            </a:r>
            <a:r>
              <a:rPr lang="da-DK" dirty="0"/>
              <a:t>vi ikke </a:t>
            </a:r>
            <a:r>
              <a:rPr lang="da-DK" dirty="0" smtClean="0"/>
              <a:t>bruger, </a:t>
            </a:r>
            <a:r>
              <a:rPr lang="da-DK" dirty="0"/>
              <a:t>udskilles i vores urin. Protein indgår i mange processer i vores immunforsvar. Når immunforsvaret er på ekstra arbejde (efter operation, ved sygdom) har vi derfor brug for ekstra tilførsel af protein ellers ”trækkes” proteinet </a:t>
            </a:r>
            <a:r>
              <a:rPr lang="da-DK" dirty="0" smtClean="0"/>
              <a:t>ud af </a:t>
            </a:r>
            <a:r>
              <a:rPr lang="da-DK" dirty="0"/>
              <a:t>musklerne.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59BB3669-5199-4EFA-8D91-7EB0D3067B19}" type="slidenum">
              <a:rPr lang="da-DK" smtClean="0"/>
              <a:t>3</a:t>
            </a:fld>
            <a:endParaRPr lang="da-DK"/>
          </a:p>
        </p:txBody>
      </p:sp>
    </p:spTree>
    <p:extLst>
      <p:ext uri="{BB962C8B-B14F-4D97-AF65-F5344CB8AC3E}">
        <p14:creationId xmlns:p14="http://schemas.microsoft.com/office/powerpoint/2010/main" val="92935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Proteiner er særligt vigtigt for dig der er over 65 år, og du skal faktisk spise flere proteiner nu, end da du var yngre. Det skal du fordi at der Med alderen sker der en ændring i vores hormoner som påvirker vores muskler. Som yngre har vi haft nemt ved opbygge muskler, men jo ældre vi bliver, jo sværere har vi ved at opbygge og bevare muskler. Vores hormoner hjælper os ikke længere på samme måde til at bevare musklerne, så det vi selv kan gøre, er at kompensere ved at spise os til muskler, altså spise flere proteiner.</a:t>
            </a:r>
          </a:p>
          <a:p>
            <a:endParaRPr lang="da-DK" dirty="0"/>
          </a:p>
          <a:p>
            <a:r>
              <a:rPr lang="da-DK" dirty="0"/>
              <a:t>Hvis du ser på billedet i højre hjørne, har jeg forsøgt at vise muskelmassen for en 25 årig og en 75 årig.</a:t>
            </a:r>
          </a:p>
          <a:p>
            <a:r>
              <a:rPr lang="da-DK" dirty="0"/>
              <a:t>De øverste billeder der er afbilledet er overkroppen, og du kan se </a:t>
            </a:r>
            <a:r>
              <a:rPr lang="da-DK" dirty="0" smtClean="0"/>
              <a:t>forskellen </a:t>
            </a:r>
            <a:r>
              <a:rPr lang="da-DK" dirty="0"/>
              <a:t>på muskelmassen i overarmen.</a:t>
            </a:r>
          </a:p>
          <a:p>
            <a:r>
              <a:rPr lang="da-DK" dirty="0"/>
              <a:t>Billederne under skal du forestille dig er et lårben der er skåret midt over, og vi kigger direkte ind i </a:t>
            </a:r>
            <a:r>
              <a:rPr lang="da-DK" dirty="0" err="1"/>
              <a:t>i</a:t>
            </a:r>
            <a:r>
              <a:rPr lang="da-DK" dirty="0"/>
              <a:t> det, med </a:t>
            </a:r>
            <a:r>
              <a:rPr lang="da-DK" dirty="0" smtClean="0"/>
              <a:t>lårbensknoglen </a:t>
            </a:r>
            <a:r>
              <a:rPr lang="da-DK" dirty="0"/>
              <a:t>som det runde i midten. Det lyserøde uden om </a:t>
            </a:r>
            <a:r>
              <a:rPr lang="da-DK" dirty="0"/>
              <a:t>k</a:t>
            </a:r>
            <a:r>
              <a:rPr lang="da-DK" dirty="0" smtClean="0"/>
              <a:t>noglen </a:t>
            </a:r>
            <a:r>
              <a:rPr lang="da-DK" dirty="0"/>
              <a:t>er </a:t>
            </a:r>
            <a:r>
              <a:rPr lang="da-DK" dirty="0" smtClean="0"/>
              <a:t>muskelmasse</a:t>
            </a:r>
            <a:r>
              <a:rPr lang="da-DK" dirty="0"/>
              <a:t>, og det hvide er fedt. Her ser man hvor meget muskelmassen svinder med alderen, hvis man ikke sørger for at holde det ved lige.</a:t>
            </a:r>
          </a:p>
        </p:txBody>
      </p:sp>
      <p:sp>
        <p:nvSpPr>
          <p:cNvPr id="4" name="Pladsholder til slidenummer 3"/>
          <p:cNvSpPr>
            <a:spLocks noGrp="1"/>
          </p:cNvSpPr>
          <p:nvPr>
            <p:ph type="sldNum" sz="quarter" idx="5"/>
          </p:nvPr>
        </p:nvSpPr>
        <p:spPr/>
        <p:txBody>
          <a:bodyPr/>
          <a:lstStyle/>
          <a:p>
            <a:fld id="{59BB3669-5199-4EFA-8D91-7EB0D3067B19}" type="slidenum">
              <a:rPr lang="da-DK" smtClean="0"/>
              <a:t>4</a:t>
            </a:fld>
            <a:endParaRPr lang="da-DK"/>
          </a:p>
        </p:txBody>
      </p:sp>
    </p:spTree>
    <p:extLst>
      <p:ext uri="{BB962C8B-B14F-4D97-AF65-F5344CB8AC3E}">
        <p14:creationId xmlns:p14="http://schemas.microsoft.com/office/powerpoint/2010/main" val="164436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Jeg har lavet et eksempel på hvor mange flere proteiner man skal spise når man er over 65 år end da man var under 65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Hvis Inger ikke når sit proteinbehov vil hun over tid opleve et fald i muskelmasse, og et fysisk funktionstab dermed ikke kunne de samme ting som tidligere</a:t>
            </a:r>
          </a:p>
          <a:p>
            <a:endParaRPr lang="da-DK" dirty="0"/>
          </a:p>
          <a:p>
            <a:r>
              <a:rPr lang="da-DK" dirty="0"/>
              <a:t>Men nu kan 6 glas mælk måske godt være meget at skulle drikke, så det handler mere om at tænke proteiner ind i alle sine måltider. Mere om det på de næste sider.</a:t>
            </a:r>
          </a:p>
          <a:p>
            <a:endParaRPr lang="da-DK" dirty="0"/>
          </a:p>
          <a:p>
            <a:r>
              <a:rPr lang="da-DK" dirty="0"/>
              <a:t>Refleksionsspørgsmål til gruppe:</a:t>
            </a:r>
          </a:p>
          <a:p>
            <a:pPr marL="171450" indent="-171450">
              <a:buFontTx/>
              <a:buChar char="-"/>
            </a:pPr>
            <a:r>
              <a:rPr lang="da-DK" dirty="0"/>
              <a:t>Hvad kan man lave med æg?</a:t>
            </a:r>
          </a:p>
          <a:p>
            <a:pPr marL="171450" indent="-171450">
              <a:buFontTx/>
              <a:buChar char="-"/>
            </a:pPr>
            <a:r>
              <a:rPr lang="da-DK" dirty="0"/>
              <a:t>Hvilke produkter kan du få med fisk?</a:t>
            </a:r>
          </a:p>
          <a:p>
            <a:pPr marL="171450" indent="-171450">
              <a:buFontTx/>
              <a:buChar char="-"/>
            </a:pPr>
            <a:r>
              <a:rPr lang="da-DK" dirty="0"/>
              <a:t>Skal det være en bøf eller kan man bruge noget andet? (fx frikadeller fra frys)</a:t>
            </a:r>
          </a:p>
          <a:p>
            <a:pPr marL="171450" indent="-171450">
              <a:buFontTx/>
              <a:buChar char="-"/>
            </a:pPr>
            <a:r>
              <a:rPr lang="da-DK" dirty="0"/>
              <a:t>Kan der være et alternativ til mælk? (kakao, koldskål)</a:t>
            </a:r>
          </a:p>
        </p:txBody>
      </p:sp>
      <p:sp>
        <p:nvSpPr>
          <p:cNvPr id="4" name="Pladsholder til slidenummer 3"/>
          <p:cNvSpPr>
            <a:spLocks noGrp="1"/>
          </p:cNvSpPr>
          <p:nvPr>
            <p:ph type="sldNum" sz="quarter" idx="5"/>
          </p:nvPr>
        </p:nvSpPr>
        <p:spPr/>
        <p:txBody>
          <a:bodyPr/>
          <a:lstStyle/>
          <a:p>
            <a:fld id="{59BB3669-5199-4EFA-8D91-7EB0D3067B19}" type="slidenum">
              <a:rPr lang="da-DK" smtClean="0"/>
              <a:t>5</a:t>
            </a:fld>
            <a:endParaRPr lang="da-DK"/>
          </a:p>
        </p:txBody>
      </p:sp>
    </p:spTree>
    <p:extLst>
      <p:ext uri="{BB962C8B-B14F-4D97-AF65-F5344CB8AC3E}">
        <p14:creationId xmlns:p14="http://schemas.microsoft.com/office/powerpoint/2010/main" val="348050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øgede behov for proteiner når man runder de 65 år, gør at mange mennesker pludselig er i underskud og får for lidt protein. Faktisk viser undersøgelser at op mod halvdelen af mennesker over 65 ikke får protein nok. https://altomkost.dk/raad-og-anbefalinger/naar-du-er-over-65/supplementtildeofficiellekostraad65/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En anden grund til at mange får for lidt protein, kan være at Der findes ikke nogen nem måde at vurdere om man får protein nok. Man kan selvfølgelig kontakte en klinisk diætist, der kan hjælpe med at registrere alt det du spiser og regne ud om det stemmer overens med dit behov.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Dit behov vil blive beregnet ud fra din alder og din vægt.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Hvis man er under 65 år har man brug for 0,8g protein pr. kg. Pr. dag. Hvis man er over 65 er behovet steget til 1,2g. Protein.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Men </a:t>
            </a:r>
            <a:r>
              <a:rPr lang="da-DK" dirty="0"/>
              <a:t>du kan også sikrer </a:t>
            </a:r>
            <a:r>
              <a:rPr lang="da-DK" dirty="0" smtClean="0"/>
              <a:t>dig, </a:t>
            </a:r>
            <a:r>
              <a:rPr lang="da-DK" dirty="0"/>
              <a:t>at du ikke taber i vægt, og samtidig spiser protein til alle måltider. Dette vil i langt de flestes tilfælde </a:t>
            </a:r>
            <a:r>
              <a:rPr lang="da-DK" dirty="0" smtClean="0"/>
              <a:t>gøre, </a:t>
            </a:r>
            <a:r>
              <a:rPr lang="da-DK" dirty="0"/>
              <a:t>at proteinbehovet er dækket.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Hvis du oplever at tabe </a:t>
            </a:r>
            <a:r>
              <a:rPr lang="da-DK" dirty="0" smtClean="0"/>
              <a:t>dig i vægt, </a:t>
            </a:r>
            <a:r>
              <a:rPr lang="da-DK" dirty="0"/>
              <a:t>uden at du kan finde årsagen, anbefaler </a:t>
            </a:r>
            <a:r>
              <a:rPr lang="da-DK" dirty="0" smtClean="0"/>
              <a:t>jeg, </a:t>
            </a:r>
            <a:r>
              <a:rPr lang="da-DK" dirty="0"/>
              <a:t>at du kontakter egen læge.</a:t>
            </a:r>
          </a:p>
          <a:p>
            <a:endParaRPr lang="da-DK" dirty="0"/>
          </a:p>
        </p:txBody>
      </p:sp>
      <p:sp>
        <p:nvSpPr>
          <p:cNvPr id="4" name="Pladsholder til slidenummer 3"/>
          <p:cNvSpPr>
            <a:spLocks noGrp="1"/>
          </p:cNvSpPr>
          <p:nvPr>
            <p:ph type="sldNum" sz="quarter" idx="5"/>
          </p:nvPr>
        </p:nvSpPr>
        <p:spPr/>
        <p:txBody>
          <a:bodyPr/>
          <a:lstStyle/>
          <a:p>
            <a:fld id="{59BB3669-5199-4EFA-8D91-7EB0D3067B19}" type="slidenum">
              <a:rPr lang="da-DK" smtClean="0"/>
              <a:t>6</a:t>
            </a:fld>
            <a:endParaRPr lang="da-DK"/>
          </a:p>
        </p:txBody>
      </p:sp>
    </p:spTree>
    <p:extLst>
      <p:ext uri="{BB962C8B-B14F-4D97-AF65-F5344CB8AC3E}">
        <p14:creationId xmlns:p14="http://schemas.microsoft.com/office/powerpoint/2010/main" val="108536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handler ikke om at vende hele sin verden på hovedet og lave fuldstændig om på sine madvaner for at få mere protein. Ofte behøver man ikke engang at spise større mængder mad. Man kan nå rigtig langt ved selv nogle små ændringer og justeringer.</a:t>
            </a:r>
          </a:p>
          <a:p>
            <a:r>
              <a:rPr lang="da-DK" dirty="0"/>
              <a:t>Så altid sørg for at kigge på din mad og drikkevarer og spørg hvor proteinet er henne, og om det evt. kan komme noget til</a:t>
            </a:r>
          </a:p>
          <a:p>
            <a:endParaRPr lang="da-DK" dirty="0"/>
          </a:p>
          <a:p>
            <a:endParaRPr lang="da-DK" dirty="0"/>
          </a:p>
          <a:p>
            <a:r>
              <a:rPr lang="da-DK" dirty="0"/>
              <a:t>Morgen</a:t>
            </a:r>
          </a:p>
          <a:p>
            <a:r>
              <a:rPr lang="da-DK" dirty="0"/>
              <a:t>Franskbrød, smør, marmelade, juice, kaffe: energi: 1265kj, protein: 5g</a:t>
            </a:r>
          </a:p>
          <a:p>
            <a:r>
              <a:rPr lang="da-DK" dirty="0"/>
              <a:t>Franskbrød, smør, ost, marmelade, kaffe, mælk: energi: 1562kj protein: 16g</a:t>
            </a:r>
          </a:p>
          <a:p>
            <a:r>
              <a:rPr lang="da-DK" dirty="0"/>
              <a:t>Franskbrød, smør, ost, marmelade, kaffe, mælk, æg: energi: 1859kj protein: 22g</a:t>
            </a:r>
          </a:p>
        </p:txBody>
      </p:sp>
      <p:sp>
        <p:nvSpPr>
          <p:cNvPr id="4" name="Pladsholder til slidenummer 3"/>
          <p:cNvSpPr>
            <a:spLocks noGrp="1"/>
          </p:cNvSpPr>
          <p:nvPr>
            <p:ph type="sldNum" sz="quarter" idx="5"/>
          </p:nvPr>
        </p:nvSpPr>
        <p:spPr/>
        <p:txBody>
          <a:bodyPr/>
          <a:lstStyle/>
          <a:p>
            <a:fld id="{59BB3669-5199-4EFA-8D91-7EB0D3067B19}" type="slidenum">
              <a:rPr lang="da-DK" smtClean="0"/>
              <a:t>7</a:t>
            </a:fld>
            <a:endParaRPr lang="da-DK"/>
          </a:p>
        </p:txBody>
      </p:sp>
    </p:spTree>
    <p:extLst>
      <p:ext uri="{BB962C8B-B14F-4D97-AF65-F5344CB8AC3E}">
        <p14:creationId xmlns:p14="http://schemas.microsoft.com/office/powerpoint/2010/main" val="176338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nævnt er det en god ide at alle dine måltider indeholder proteiner, både hovedmåltider og mellemmåltider. Du kan også øge dit proteinindtag meget ved at skifte vand og saftevand ud med proteinholdige drikke.</a:t>
            </a:r>
          </a:p>
          <a:p>
            <a:r>
              <a:rPr lang="da-DK" dirty="0"/>
              <a:t> </a:t>
            </a:r>
          </a:p>
          <a:p>
            <a:r>
              <a:rPr lang="da-DK" dirty="0"/>
              <a:t>Fx kan Morgenmaden indeholde ost, yoghurt eller skyr eller æg – enten som blødkogt, spejlæg eller måske som røræg</a:t>
            </a:r>
          </a:p>
          <a:p>
            <a:r>
              <a:rPr lang="da-DK" dirty="0"/>
              <a:t>Til Frokost kan du bruge kødpålæg på brødet, og gerne fisk – en sildemad, laks eller fisk på dåse som makrel eller torskerogn. Du kan drikke mælk til din frokost, og måske spise et stykke ost enten på brød eller ved siden af, skåret ud som en ostebjælke.</a:t>
            </a:r>
          </a:p>
          <a:p>
            <a:r>
              <a:rPr lang="da-DK" dirty="0"/>
              <a:t>Aftensmaden bør indeholder kød, æg, fisk og alternativt bønner eller linser. Det er en god idé at kødet fylder lige så meget på tallerken som det altid har gjort, selvom at du måske oplevet at appetitten ikke helt er som tidligere – så er det bedre at skære lidt ned på kartofler og grønsager.</a:t>
            </a:r>
          </a:p>
          <a:p>
            <a:r>
              <a:rPr lang="da-DK" dirty="0"/>
              <a:t>Mellemmåltider kan være lidt hytteost og mørk chokolade, et stykke kage med cremefraiche ved siden af eller </a:t>
            </a:r>
            <a:r>
              <a:rPr lang="da-DK" dirty="0" err="1"/>
              <a:t>æggemuffins</a:t>
            </a:r>
            <a:r>
              <a:rPr lang="da-DK" dirty="0"/>
              <a:t> – to æg piskes sammen med lidt mælk, og grønsagsrester eller kødrester og bages i </a:t>
            </a:r>
            <a:r>
              <a:rPr lang="da-DK" dirty="0" err="1"/>
              <a:t>muffinforme</a:t>
            </a:r>
            <a:r>
              <a:rPr lang="da-DK" dirty="0"/>
              <a:t> i ovnen.</a:t>
            </a:r>
          </a:p>
          <a:p>
            <a:r>
              <a:rPr lang="da-DK" dirty="0"/>
              <a:t>Drikkevare kan være et glas koldskål, drikkeyoghurt, kakaomælk eller almindelig mælk. Se gerne i </a:t>
            </a:r>
            <a:r>
              <a:rPr lang="da-DK" dirty="0" smtClean="0"/>
              <a:t>kølemontrerne, </a:t>
            </a:r>
            <a:r>
              <a:rPr lang="da-DK" dirty="0"/>
              <a:t>der hvor du handler ind – der kan du sikkert blive </a:t>
            </a:r>
            <a:r>
              <a:rPr lang="da-DK" dirty="0" smtClean="0"/>
              <a:t>inspireret. </a:t>
            </a:r>
            <a:endParaRPr lang="da-DK" dirty="0"/>
          </a:p>
          <a:p>
            <a:endParaRPr lang="da-DK" dirty="0"/>
          </a:p>
        </p:txBody>
      </p:sp>
      <p:sp>
        <p:nvSpPr>
          <p:cNvPr id="4" name="Pladsholder til slidenummer 3"/>
          <p:cNvSpPr>
            <a:spLocks noGrp="1"/>
          </p:cNvSpPr>
          <p:nvPr>
            <p:ph type="sldNum" sz="quarter" idx="5"/>
          </p:nvPr>
        </p:nvSpPr>
        <p:spPr/>
        <p:txBody>
          <a:bodyPr/>
          <a:lstStyle/>
          <a:p>
            <a:fld id="{59BB3669-5199-4EFA-8D91-7EB0D3067B19}" type="slidenum">
              <a:rPr lang="da-DK" smtClean="0"/>
              <a:t>8</a:t>
            </a:fld>
            <a:endParaRPr lang="da-DK"/>
          </a:p>
        </p:txBody>
      </p:sp>
    </p:spTree>
    <p:extLst>
      <p:ext uri="{BB962C8B-B14F-4D97-AF65-F5344CB8AC3E}">
        <p14:creationId xmlns:p14="http://schemas.microsoft.com/office/powerpoint/2010/main" val="269803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Emballage-øvelse.</a:t>
            </a:r>
          </a:p>
          <a:p>
            <a:r>
              <a:rPr lang="da-DK" sz="1200" kern="1200" dirty="0">
                <a:solidFill>
                  <a:schemeClr val="tx1"/>
                </a:solidFill>
                <a:effectLst/>
                <a:latin typeface="+mn-lt"/>
                <a:ea typeface="+mn-ea"/>
                <a:cs typeface="+mn-cs"/>
              </a:rPr>
              <a:t>Sikre kendskab til proteinrige fødevarer og kendskab til detailhandlens produkter</a:t>
            </a:r>
          </a:p>
          <a:p>
            <a:r>
              <a:rPr lang="da-DK" sz="1200" kern="1200" dirty="0">
                <a:solidFill>
                  <a:schemeClr val="tx1"/>
                </a:solidFill>
                <a:effectLst/>
                <a:latin typeface="+mn-lt"/>
                <a:ea typeface="+mn-ea"/>
                <a:cs typeface="+mn-cs"/>
              </a:rPr>
              <a:t>Sikre refleksion over egen udvikling ift. at optimere indtag</a:t>
            </a:r>
            <a:endParaRPr lang="da-DK" dirty="0"/>
          </a:p>
          <a:p>
            <a:r>
              <a:rPr lang="da-DK" dirty="0"/>
              <a:t>Anskaf emballager fra forskellige proteinholdige produkter. Fx mælk, yoghurt, skyr, græsk yoghurt, ymer, </a:t>
            </a:r>
            <a:r>
              <a:rPr lang="da-DK" dirty="0" err="1"/>
              <a:t>protino</a:t>
            </a:r>
            <a:r>
              <a:rPr lang="da-DK" dirty="0"/>
              <a:t>, nødder, bønner, æg, ost, kødpålæg, kakaomælk osv.</a:t>
            </a:r>
          </a:p>
          <a:p>
            <a:r>
              <a:rPr lang="da-DK" dirty="0"/>
              <a:t>Opstil på et bord og gennemgå refleksionsspørgsmål</a:t>
            </a:r>
          </a:p>
          <a:p>
            <a:r>
              <a:rPr lang="da-DK" sz="1200" kern="1200" dirty="0">
                <a:solidFill>
                  <a:schemeClr val="tx1"/>
                </a:solidFill>
                <a:effectLst/>
                <a:latin typeface="+mn-lt"/>
                <a:ea typeface="+mn-ea"/>
                <a:cs typeface="+mn-cs"/>
              </a:rPr>
              <a:t>I plenum:</a:t>
            </a:r>
          </a:p>
          <a:p>
            <a:r>
              <a:rPr lang="da-DK" sz="1200" kern="1200" dirty="0">
                <a:solidFill>
                  <a:schemeClr val="tx1"/>
                </a:solidFill>
                <a:effectLst/>
                <a:latin typeface="+mn-lt"/>
                <a:ea typeface="+mn-ea"/>
                <a:cs typeface="+mn-cs"/>
              </a:rPr>
              <a:t>Gruppen præsenteres for de forskellige produkter og præsenteres for at det alle er gode produkter ift. protein. </a:t>
            </a:r>
            <a:endParaRPr lang="da-DK" dirty="0"/>
          </a:p>
        </p:txBody>
      </p:sp>
      <p:sp>
        <p:nvSpPr>
          <p:cNvPr id="4" name="Pladsholder til slidenummer 3"/>
          <p:cNvSpPr>
            <a:spLocks noGrp="1"/>
          </p:cNvSpPr>
          <p:nvPr>
            <p:ph type="sldNum" sz="quarter" idx="5"/>
          </p:nvPr>
        </p:nvSpPr>
        <p:spPr/>
        <p:txBody>
          <a:bodyPr/>
          <a:lstStyle/>
          <a:p>
            <a:fld id="{59BB3669-5199-4EFA-8D91-7EB0D3067B19}" type="slidenum">
              <a:rPr lang="da-DK" smtClean="0"/>
              <a:t>9</a:t>
            </a:fld>
            <a:endParaRPr lang="da-DK"/>
          </a:p>
        </p:txBody>
      </p:sp>
    </p:spTree>
    <p:extLst>
      <p:ext uri="{BB962C8B-B14F-4D97-AF65-F5344CB8AC3E}">
        <p14:creationId xmlns:p14="http://schemas.microsoft.com/office/powerpoint/2010/main" val="199710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lvl1pPr algn="l">
              <a:defRPr/>
            </a:lvl1pPr>
          </a:lstStyle>
          <a:p>
            <a:fld id="{68D9509F-5A48-44EF-98C6-A9129D435C9E}" type="datetimeFigureOut">
              <a:rPr lang="da-DK" smtClean="0"/>
              <a:t>21-05-2021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252813F-AFA8-4C61-AB14-18DE63DF2812}" type="slidenum">
              <a:rPr lang="da-DK" smtClean="0"/>
              <a:t>‹nr.›</a:t>
            </a:fld>
            <a:endParaRPr lang="da-DK"/>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377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8D9509F-5A48-44EF-98C6-A9129D435C9E}" type="datetimeFigureOut">
              <a:rPr lang="da-DK" smtClean="0"/>
              <a:t>21-05-2021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252813F-AFA8-4C61-AB14-18DE63DF2812}" type="slidenum">
              <a:rPr lang="da-DK" smtClean="0"/>
              <a:t>‹nr.›</a:t>
            </a:fld>
            <a:endParaRPr lang="da-DK"/>
          </a:p>
        </p:txBody>
      </p:sp>
    </p:spTree>
    <p:extLst>
      <p:ext uri="{BB962C8B-B14F-4D97-AF65-F5344CB8AC3E}">
        <p14:creationId xmlns:p14="http://schemas.microsoft.com/office/powerpoint/2010/main" val="238728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8D9509F-5A48-44EF-98C6-A9129D435C9E}" type="datetimeFigureOut">
              <a:rPr lang="da-DK" smtClean="0"/>
              <a:t>21-05-2021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252813F-AFA8-4C61-AB14-18DE63DF2812}" type="slidenum">
              <a:rPr lang="da-DK" smtClean="0"/>
              <a:t>‹nr.›</a:t>
            </a:fld>
            <a:endParaRPr lang="da-DK"/>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06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8D9509F-5A48-44EF-98C6-A9129D435C9E}" type="datetimeFigureOut">
              <a:rPr lang="da-DK" smtClean="0"/>
              <a:t>21-05-2021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252813F-AFA8-4C61-AB14-18DE63DF2812}" type="slidenum">
              <a:rPr lang="da-DK" smtClean="0"/>
              <a:t>‹nr.›</a:t>
            </a:fld>
            <a:endParaRPr lang="da-DK"/>
          </a:p>
        </p:txBody>
      </p:sp>
    </p:spTree>
    <p:extLst>
      <p:ext uri="{BB962C8B-B14F-4D97-AF65-F5344CB8AC3E}">
        <p14:creationId xmlns:p14="http://schemas.microsoft.com/office/powerpoint/2010/main" val="68623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a-DK"/>
              <a:t>Klik for at redigere titeltypografien i masteren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8D9509F-5A48-44EF-98C6-A9129D435C9E}" type="datetimeFigureOut">
              <a:rPr lang="da-DK" smtClean="0"/>
              <a:t>21-05-2021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252813F-AFA8-4C61-AB14-18DE63DF2812}" type="slidenum">
              <a:rPr lang="da-DK" smtClean="0"/>
              <a:t>‹nr.›</a:t>
            </a:fld>
            <a:endParaRPr lang="da-DK"/>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450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8D9509F-5A48-44EF-98C6-A9129D435C9E}" type="datetimeFigureOut">
              <a:rPr lang="da-DK" smtClean="0"/>
              <a:t>21-05-2021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252813F-AFA8-4C61-AB14-18DE63DF2812}" type="slidenum">
              <a:rPr lang="da-DK" smtClean="0"/>
              <a:t>‹nr.›</a:t>
            </a:fld>
            <a:endParaRPr lang="da-DK"/>
          </a:p>
        </p:txBody>
      </p:sp>
    </p:spTree>
    <p:extLst>
      <p:ext uri="{BB962C8B-B14F-4D97-AF65-F5344CB8AC3E}">
        <p14:creationId xmlns:p14="http://schemas.microsoft.com/office/powerpoint/2010/main" val="278253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24128" y="2967788"/>
            <a:ext cx="4754880" cy="33415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a-DK"/>
              <a:t>Klik for at redigere teksttypografierne i masteren</a:t>
            </a:r>
          </a:p>
        </p:txBody>
      </p:sp>
      <p:sp>
        <p:nvSpPr>
          <p:cNvPr id="6" name="Content Placeholder 5"/>
          <p:cNvSpPr>
            <a:spLocks noGrp="1"/>
          </p:cNvSpPr>
          <p:nvPr>
            <p:ph sz="quarter" idx="4"/>
          </p:nvPr>
        </p:nvSpPr>
        <p:spPr>
          <a:xfrm>
            <a:off x="5990888" y="2967788"/>
            <a:ext cx="4754880" cy="33415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68D9509F-5A48-44EF-98C6-A9129D435C9E}" type="datetimeFigureOut">
              <a:rPr lang="da-DK" smtClean="0"/>
              <a:t>21-05-2021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252813F-AFA8-4C61-AB14-18DE63DF2812}" type="slidenum">
              <a:rPr lang="da-DK" smtClean="0"/>
              <a:t>‹nr.›</a:t>
            </a:fld>
            <a:endParaRPr lang="da-DK"/>
          </a:p>
        </p:txBody>
      </p:sp>
    </p:spTree>
    <p:extLst>
      <p:ext uri="{BB962C8B-B14F-4D97-AF65-F5344CB8AC3E}">
        <p14:creationId xmlns:p14="http://schemas.microsoft.com/office/powerpoint/2010/main" val="37782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68D9509F-5A48-44EF-98C6-A9129D435C9E}" type="datetimeFigureOut">
              <a:rPr lang="da-DK" smtClean="0"/>
              <a:t>21-05-2021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252813F-AFA8-4C61-AB14-18DE63DF2812}" type="slidenum">
              <a:rPr lang="da-DK" smtClean="0"/>
              <a:t>‹nr.›</a:t>
            </a:fld>
            <a:endParaRPr lang="da-DK"/>
          </a:p>
        </p:txBody>
      </p:sp>
    </p:spTree>
    <p:extLst>
      <p:ext uri="{BB962C8B-B14F-4D97-AF65-F5344CB8AC3E}">
        <p14:creationId xmlns:p14="http://schemas.microsoft.com/office/powerpoint/2010/main" val="335451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9509F-5A48-44EF-98C6-A9129D435C9E}" type="datetimeFigureOut">
              <a:rPr lang="da-DK" smtClean="0"/>
              <a:t>21-05-2021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252813F-AFA8-4C61-AB14-18DE63DF2812}" type="slidenum">
              <a:rPr lang="da-DK" smtClean="0"/>
              <a:t>‹nr.›</a:t>
            </a:fld>
            <a:endParaRPr lang="da-DK"/>
          </a:p>
        </p:txBody>
      </p:sp>
    </p:spTree>
    <p:extLst>
      <p:ext uri="{BB962C8B-B14F-4D97-AF65-F5344CB8AC3E}">
        <p14:creationId xmlns:p14="http://schemas.microsoft.com/office/powerpoint/2010/main" val="156686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a-DK"/>
              <a:t>Klik for at redigere titeltypografien i masteren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8D9509F-5A48-44EF-98C6-A9129D435C9E}" type="datetimeFigureOut">
              <a:rPr lang="da-DK" smtClean="0"/>
              <a:t>21-05-2021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252813F-AFA8-4C61-AB14-18DE63DF2812}" type="slidenum">
              <a:rPr lang="da-DK" smtClean="0"/>
              <a:t>‹nr.›</a:t>
            </a:fld>
            <a:endParaRPr lang="da-DK"/>
          </a:p>
        </p:txBody>
      </p:sp>
    </p:spTree>
    <p:extLst>
      <p:ext uri="{BB962C8B-B14F-4D97-AF65-F5344CB8AC3E}">
        <p14:creationId xmlns:p14="http://schemas.microsoft.com/office/powerpoint/2010/main" val="102378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68D9509F-5A48-44EF-98C6-A9129D435C9E}" type="datetimeFigureOut">
              <a:rPr lang="da-DK" smtClean="0"/>
              <a:t>21-05-2021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252813F-AFA8-4C61-AB14-18DE63DF2812}"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08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8D9509F-5A48-44EF-98C6-A9129D435C9E}" type="datetimeFigureOut">
              <a:rPr lang="da-DK" smtClean="0"/>
              <a:t>21-05-2021</a:t>
            </a:fld>
            <a:endParaRPr lang="da-DK"/>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da-DK"/>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252813F-AFA8-4C61-AB14-18DE63DF2812}" type="slidenum">
              <a:rPr lang="da-DK" smtClean="0"/>
              <a:t>‹nr.›</a:t>
            </a:fld>
            <a:endParaRPr lang="da-DK"/>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44066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minm&#229;ltidsh&#229;ndbog.dk/" TargetMode="External"/><Relationship Id="rId5" Type="http://schemas.openxmlformats.org/officeDocument/2006/relationships/hyperlink" Target="http://www.sst.dk/" TargetMode="External"/><Relationship Id="rId4" Type="http://schemas.openxmlformats.org/officeDocument/2006/relationships/hyperlink" Target="http://www.altomkost.d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xmlns="" id="{3FE50464-0427-4EAA-9EB3-67B3C0C37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754883" y="-4276582"/>
            <a:ext cx="2672859" cy="11226020"/>
          </a:xfrm>
          <a:prstGeom prst="rect">
            <a:avLst/>
          </a:prstGeom>
        </p:spPr>
      </p:pic>
      <p:sp>
        <p:nvSpPr>
          <p:cNvPr id="6" name="Tekstfelt 5">
            <a:extLst>
              <a:ext uri="{FF2B5EF4-FFF2-40B4-BE49-F238E27FC236}">
                <a16:creationId xmlns:a16="http://schemas.microsoft.com/office/drawing/2014/main" xmlns="" id="{63BD9672-99AC-4C9B-A9D1-66C1884B55D6}"/>
              </a:ext>
            </a:extLst>
          </p:cNvPr>
          <p:cNvSpPr txBox="1"/>
          <p:nvPr/>
        </p:nvSpPr>
        <p:spPr>
          <a:xfrm>
            <a:off x="768626" y="331304"/>
            <a:ext cx="10270435" cy="1569660"/>
          </a:xfrm>
          <a:prstGeom prst="rect">
            <a:avLst/>
          </a:prstGeom>
          <a:noFill/>
        </p:spPr>
        <p:txBody>
          <a:bodyPr wrap="square" rtlCol="0">
            <a:spAutoFit/>
          </a:bodyPr>
          <a:lstStyle/>
          <a:p>
            <a:pPr algn="ctr"/>
            <a:r>
              <a:rPr lang="da-DK" sz="4800" b="1" dirty="0">
                <a:solidFill>
                  <a:schemeClr val="bg1"/>
                </a:solidFill>
              </a:rPr>
              <a:t>Bjergbestigning eller en tur ud med skraldet?</a:t>
            </a:r>
          </a:p>
        </p:txBody>
      </p:sp>
      <p:sp>
        <p:nvSpPr>
          <p:cNvPr id="8" name="Tekstfelt 7">
            <a:extLst>
              <a:ext uri="{FF2B5EF4-FFF2-40B4-BE49-F238E27FC236}">
                <a16:creationId xmlns:a16="http://schemas.microsoft.com/office/drawing/2014/main" xmlns="" id="{E6584B2F-F348-4E36-B6AE-76D2C05EE333}"/>
              </a:ext>
            </a:extLst>
          </p:cNvPr>
          <p:cNvSpPr txBox="1"/>
          <p:nvPr/>
        </p:nvSpPr>
        <p:spPr>
          <a:xfrm>
            <a:off x="487677" y="3034748"/>
            <a:ext cx="11226021" cy="3491948"/>
          </a:xfrm>
          <a:prstGeom prst="rect">
            <a:avLst/>
          </a:prstGeom>
          <a:solidFill>
            <a:schemeClr val="accent6">
              <a:lumMod val="60000"/>
              <a:lumOff val="40000"/>
            </a:schemeClr>
          </a:solidFill>
        </p:spPr>
        <p:txBody>
          <a:bodyPr wrap="square" rtlCol="0">
            <a:spAutoFit/>
          </a:bodyPr>
          <a:lstStyle/>
          <a:p>
            <a:endParaRPr lang="da-DK" dirty="0"/>
          </a:p>
        </p:txBody>
      </p:sp>
      <p:sp>
        <p:nvSpPr>
          <p:cNvPr id="9" name="Tekstfelt 8">
            <a:extLst>
              <a:ext uri="{FF2B5EF4-FFF2-40B4-BE49-F238E27FC236}">
                <a16:creationId xmlns:a16="http://schemas.microsoft.com/office/drawing/2014/main" xmlns="" id="{78CB4DB0-04F6-4FC0-A9E7-00AC4A0A11A4}"/>
              </a:ext>
            </a:extLst>
          </p:cNvPr>
          <p:cNvSpPr txBox="1"/>
          <p:nvPr/>
        </p:nvSpPr>
        <p:spPr>
          <a:xfrm>
            <a:off x="980661" y="3220278"/>
            <a:ext cx="4704522" cy="2888974"/>
          </a:xfrm>
          <a:prstGeom prst="rect">
            <a:avLst/>
          </a:prstGeom>
          <a:noFill/>
          <a:ln>
            <a:solidFill>
              <a:schemeClr val="bg1"/>
            </a:solidFill>
          </a:ln>
        </p:spPr>
        <p:txBody>
          <a:bodyPr wrap="square" rtlCol="0">
            <a:spAutoFit/>
          </a:bodyPr>
          <a:lstStyle/>
          <a:p>
            <a:endParaRPr lang="da-DK" dirty="0"/>
          </a:p>
        </p:txBody>
      </p:sp>
      <p:sp>
        <p:nvSpPr>
          <p:cNvPr id="10" name="Tekstfelt 9">
            <a:extLst>
              <a:ext uri="{FF2B5EF4-FFF2-40B4-BE49-F238E27FC236}">
                <a16:creationId xmlns:a16="http://schemas.microsoft.com/office/drawing/2014/main" xmlns="" id="{F52320B9-97D0-415B-A3A2-040994132722}"/>
              </a:ext>
            </a:extLst>
          </p:cNvPr>
          <p:cNvSpPr txBox="1"/>
          <p:nvPr/>
        </p:nvSpPr>
        <p:spPr>
          <a:xfrm>
            <a:off x="1166191" y="3553456"/>
            <a:ext cx="4333461" cy="2610843"/>
          </a:xfrm>
          <a:prstGeom prst="rect">
            <a:avLst/>
          </a:prstGeom>
          <a:noFill/>
        </p:spPr>
        <p:txBody>
          <a:bodyPr wrap="square" rtlCol="0">
            <a:spAutoFit/>
          </a:bodyPr>
          <a:lstStyle/>
          <a:p>
            <a:pPr algn="ctr">
              <a:lnSpc>
                <a:spcPct val="150000"/>
              </a:lnSpc>
            </a:pPr>
            <a:r>
              <a:rPr lang="da-DK" sz="2800" b="1" dirty="0">
                <a:solidFill>
                  <a:schemeClr val="bg1"/>
                </a:solidFill>
              </a:rPr>
              <a:t>Bevar dine muskler, og bliv ved med at kunne det du drømmer om</a:t>
            </a:r>
          </a:p>
          <a:p>
            <a:pPr algn="ctr">
              <a:lnSpc>
                <a:spcPct val="150000"/>
              </a:lnSpc>
            </a:pPr>
            <a:endParaRPr lang="da-DK" sz="2800" b="1" dirty="0">
              <a:solidFill>
                <a:schemeClr val="bg1"/>
              </a:solidFill>
            </a:endParaRPr>
          </a:p>
        </p:txBody>
      </p:sp>
      <p:pic>
        <p:nvPicPr>
          <p:cNvPr id="12" name="Billede 11">
            <a:extLst>
              <a:ext uri="{FF2B5EF4-FFF2-40B4-BE49-F238E27FC236}">
                <a16:creationId xmlns:a16="http://schemas.microsoft.com/office/drawing/2014/main" xmlns="" id="{16119257-F4CC-4BEB-849D-407589705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060" y="3220278"/>
            <a:ext cx="4828761" cy="2888974"/>
          </a:xfrm>
          <a:prstGeom prst="rect">
            <a:avLst/>
          </a:prstGeom>
        </p:spPr>
      </p:pic>
    </p:spTree>
    <p:extLst>
      <p:ext uri="{BB962C8B-B14F-4D97-AF65-F5344CB8AC3E}">
        <p14:creationId xmlns:p14="http://schemas.microsoft.com/office/powerpoint/2010/main" val="416526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868A6743-378F-4B6A-BCC0-2AC3F98625FF}"/>
              </a:ext>
            </a:extLst>
          </p:cNvPr>
          <p:cNvPicPr>
            <a:picLocks noChangeAspect="1"/>
          </p:cNvPicPr>
          <p:nvPr/>
        </p:nvPicPr>
        <p:blipFill>
          <a:blip r:embed="rId3"/>
          <a:stretch>
            <a:fillRect/>
          </a:stretch>
        </p:blipFill>
        <p:spPr>
          <a:xfrm>
            <a:off x="481096" y="0"/>
            <a:ext cx="11229805" cy="2316681"/>
          </a:xfrm>
          <a:prstGeom prst="rect">
            <a:avLst/>
          </a:prstGeom>
        </p:spPr>
      </p:pic>
      <p:sp>
        <p:nvSpPr>
          <p:cNvPr id="6" name="Tekstfelt 5">
            <a:extLst>
              <a:ext uri="{FF2B5EF4-FFF2-40B4-BE49-F238E27FC236}">
                <a16:creationId xmlns:a16="http://schemas.microsoft.com/office/drawing/2014/main" xmlns="" id="{C147D5DE-ECFB-4FB2-8D1F-E0ABBF26C6DE}"/>
              </a:ext>
            </a:extLst>
          </p:cNvPr>
          <p:cNvSpPr txBox="1"/>
          <p:nvPr/>
        </p:nvSpPr>
        <p:spPr>
          <a:xfrm>
            <a:off x="481096" y="2616591"/>
            <a:ext cx="11229805" cy="4241409"/>
          </a:xfrm>
          <a:prstGeom prst="rect">
            <a:avLst/>
          </a:prstGeom>
          <a:solidFill>
            <a:schemeClr val="accent6">
              <a:lumMod val="60000"/>
              <a:lumOff val="40000"/>
            </a:schemeClr>
          </a:solidFill>
        </p:spPr>
        <p:txBody>
          <a:bodyPr wrap="square" rtlCol="0">
            <a:spAutoFit/>
          </a:bodyPr>
          <a:lstStyle/>
          <a:p>
            <a:endParaRPr lang="da-DK" dirty="0"/>
          </a:p>
        </p:txBody>
      </p:sp>
      <p:sp>
        <p:nvSpPr>
          <p:cNvPr id="7" name="Tekstfelt 6">
            <a:extLst>
              <a:ext uri="{FF2B5EF4-FFF2-40B4-BE49-F238E27FC236}">
                <a16:creationId xmlns:a16="http://schemas.microsoft.com/office/drawing/2014/main" xmlns="" id="{727A9429-4947-4B73-B6C6-68329C623AB9}"/>
              </a:ext>
            </a:extLst>
          </p:cNvPr>
          <p:cNvSpPr txBox="1"/>
          <p:nvPr/>
        </p:nvSpPr>
        <p:spPr>
          <a:xfrm>
            <a:off x="1589649" y="168812"/>
            <a:ext cx="9383151" cy="1569660"/>
          </a:xfrm>
          <a:prstGeom prst="rect">
            <a:avLst/>
          </a:prstGeom>
          <a:noFill/>
        </p:spPr>
        <p:txBody>
          <a:bodyPr wrap="square" rtlCol="0">
            <a:spAutoFit/>
          </a:bodyPr>
          <a:lstStyle/>
          <a:p>
            <a:pPr algn="ctr"/>
            <a:r>
              <a:rPr lang="da-DK" sz="3200" dirty="0">
                <a:solidFill>
                  <a:schemeClr val="bg1"/>
                </a:solidFill>
              </a:rPr>
              <a:t>Arbejdsstation 3</a:t>
            </a:r>
          </a:p>
          <a:p>
            <a:pPr algn="ctr"/>
            <a:endParaRPr lang="da-DK" sz="3200" dirty="0">
              <a:solidFill>
                <a:schemeClr val="bg1"/>
              </a:solidFill>
            </a:endParaRPr>
          </a:p>
          <a:p>
            <a:pPr algn="ctr"/>
            <a:r>
              <a:rPr lang="da-DK" sz="3200" dirty="0">
                <a:solidFill>
                  <a:schemeClr val="bg1"/>
                </a:solidFill>
              </a:rPr>
              <a:t>Mellemmåltider</a:t>
            </a:r>
          </a:p>
        </p:txBody>
      </p:sp>
      <p:sp>
        <p:nvSpPr>
          <p:cNvPr id="8" name="Tekstfelt 7">
            <a:extLst>
              <a:ext uri="{FF2B5EF4-FFF2-40B4-BE49-F238E27FC236}">
                <a16:creationId xmlns:a16="http://schemas.microsoft.com/office/drawing/2014/main" xmlns="" id="{63341766-F1AD-47C0-9810-4CDD81FD9D7A}"/>
              </a:ext>
            </a:extLst>
          </p:cNvPr>
          <p:cNvSpPr txBox="1"/>
          <p:nvPr/>
        </p:nvSpPr>
        <p:spPr>
          <a:xfrm>
            <a:off x="1160584" y="2616591"/>
            <a:ext cx="10241280" cy="3737946"/>
          </a:xfrm>
          <a:prstGeom prst="rect">
            <a:avLst/>
          </a:prstGeom>
          <a:noFill/>
        </p:spPr>
        <p:txBody>
          <a:bodyPr wrap="square" rtlCol="0">
            <a:spAutoFit/>
          </a:bodyPr>
          <a:lstStyle/>
          <a:p>
            <a:pPr algn="ctr">
              <a:lnSpc>
                <a:spcPct val="150000"/>
              </a:lnSpc>
            </a:pPr>
            <a:r>
              <a:rPr lang="da-DK" sz="2000" dirty="0">
                <a:solidFill>
                  <a:schemeClr val="bg1"/>
                </a:solidFill>
              </a:rPr>
              <a:t>Mange små måltider dagen igennem kan være afgørende for at få nok protein. Men hvordan kan man spise mere, uden at tage på? Og den der citronmåne man får til eftermiddagskaffen, er der egentlig proteiner i den?</a:t>
            </a:r>
          </a:p>
          <a:p>
            <a:pPr algn="ctr">
              <a:lnSpc>
                <a:spcPct val="150000"/>
              </a:lnSpc>
            </a:pPr>
            <a:r>
              <a:rPr lang="da-DK" sz="2000" dirty="0">
                <a:solidFill>
                  <a:schemeClr val="bg1"/>
                </a:solidFill>
              </a:rPr>
              <a:t>Vi gennemgår forskellige proteinrige mellemmåltider.</a:t>
            </a:r>
          </a:p>
          <a:p>
            <a:pPr algn="ctr">
              <a:lnSpc>
                <a:spcPct val="150000"/>
              </a:lnSpc>
            </a:pPr>
            <a:r>
              <a:rPr lang="da-DK" sz="2000" dirty="0">
                <a:solidFill>
                  <a:schemeClr val="bg1"/>
                </a:solidFill>
              </a:rPr>
              <a:t>Refleksionsspørgsmål:</a:t>
            </a:r>
          </a:p>
          <a:p>
            <a:pPr algn="ctr">
              <a:lnSpc>
                <a:spcPct val="150000"/>
              </a:lnSpc>
            </a:pPr>
            <a:r>
              <a:rPr lang="da-DK" sz="2000" dirty="0">
                <a:solidFill>
                  <a:schemeClr val="bg1"/>
                </a:solidFill>
              </a:rPr>
              <a:t>Hvor mange mellemmåltider spiser du? Og hvad spiser du?</a:t>
            </a:r>
          </a:p>
          <a:p>
            <a:pPr algn="ctr">
              <a:lnSpc>
                <a:spcPct val="150000"/>
              </a:lnSpc>
            </a:pPr>
            <a:r>
              <a:rPr lang="da-DK" sz="2000" dirty="0">
                <a:solidFill>
                  <a:schemeClr val="bg1"/>
                </a:solidFill>
              </a:rPr>
              <a:t>Hvordan kan det blive mere proteinrigt?</a:t>
            </a:r>
          </a:p>
          <a:p>
            <a:pPr algn="ctr">
              <a:lnSpc>
                <a:spcPct val="150000"/>
              </a:lnSpc>
            </a:pPr>
            <a:r>
              <a:rPr lang="da-DK" sz="2000" dirty="0">
                <a:solidFill>
                  <a:schemeClr val="bg1"/>
                </a:solidFill>
              </a:rPr>
              <a:t>Er der nogen fødevarer du særligt tænker at inddrage i dit mellemmåltid?</a:t>
            </a:r>
            <a:endParaRPr lang="da-DK" dirty="0">
              <a:solidFill>
                <a:schemeClr val="bg1"/>
              </a:solidFill>
            </a:endParaRPr>
          </a:p>
        </p:txBody>
      </p:sp>
    </p:spTree>
    <p:extLst>
      <p:ext uri="{BB962C8B-B14F-4D97-AF65-F5344CB8AC3E}">
        <p14:creationId xmlns:p14="http://schemas.microsoft.com/office/powerpoint/2010/main" val="73173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xmlns="" id="{E3B9324D-2D99-4577-9CD1-9F4421160B72}"/>
              </a:ext>
            </a:extLst>
          </p:cNvPr>
          <p:cNvPicPr>
            <a:picLocks noChangeAspect="1"/>
          </p:cNvPicPr>
          <p:nvPr/>
        </p:nvPicPr>
        <p:blipFill>
          <a:blip r:embed="rId3"/>
          <a:stretch>
            <a:fillRect/>
          </a:stretch>
        </p:blipFill>
        <p:spPr>
          <a:xfrm>
            <a:off x="481097" y="1"/>
            <a:ext cx="11229805" cy="2315868"/>
          </a:xfrm>
          <a:prstGeom prst="rect">
            <a:avLst/>
          </a:prstGeom>
        </p:spPr>
      </p:pic>
      <p:sp>
        <p:nvSpPr>
          <p:cNvPr id="6" name="Tekstfelt 5">
            <a:extLst>
              <a:ext uri="{FF2B5EF4-FFF2-40B4-BE49-F238E27FC236}">
                <a16:creationId xmlns:a16="http://schemas.microsoft.com/office/drawing/2014/main" xmlns="" id="{8DF09B3C-66E4-4D39-9220-DC21E0B9D550}"/>
              </a:ext>
            </a:extLst>
          </p:cNvPr>
          <p:cNvSpPr txBox="1"/>
          <p:nvPr/>
        </p:nvSpPr>
        <p:spPr>
          <a:xfrm>
            <a:off x="1674055" y="492369"/>
            <a:ext cx="9045527" cy="646331"/>
          </a:xfrm>
          <a:prstGeom prst="rect">
            <a:avLst/>
          </a:prstGeom>
          <a:noFill/>
        </p:spPr>
        <p:txBody>
          <a:bodyPr wrap="square" rtlCol="0">
            <a:spAutoFit/>
          </a:bodyPr>
          <a:lstStyle/>
          <a:p>
            <a:pPr algn="ctr"/>
            <a:r>
              <a:rPr lang="da-DK" sz="3600" b="1">
                <a:solidFill>
                  <a:schemeClr val="bg1"/>
                </a:solidFill>
              </a:rPr>
              <a:t>Tak for </a:t>
            </a:r>
            <a:r>
              <a:rPr lang="da-DK" sz="3600" b="1" dirty="0">
                <a:solidFill>
                  <a:schemeClr val="bg1"/>
                </a:solidFill>
              </a:rPr>
              <a:t>din opmærksomhed!</a:t>
            </a:r>
          </a:p>
        </p:txBody>
      </p:sp>
      <p:sp>
        <p:nvSpPr>
          <p:cNvPr id="7" name="Tekstfelt 6">
            <a:extLst>
              <a:ext uri="{FF2B5EF4-FFF2-40B4-BE49-F238E27FC236}">
                <a16:creationId xmlns:a16="http://schemas.microsoft.com/office/drawing/2014/main" xmlns="" id="{F92F3EBB-FBBF-4A49-BE41-6A426E8BC6B7}"/>
              </a:ext>
            </a:extLst>
          </p:cNvPr>
          <p:cNvSpPr txBox="1"/>
          <p:nvPr/>
        </p:nvSpPr>
        <p:spPr>
          <a:xfrm>
            <a:off x="481096" y="2616591"/>
            <a:ext cx="11229805" cy="4241409"/>
          </a:xfrm>
          <a:prstGeom prst="rect">
            <a:avLst/>
          </a:prstGeom>
          <a:solidFill>
            <a:schemeClr val="accent6">
              <a:lumMod val="60000"/>
              <a:lumOff val="40000"/>
            </a:schemeClr>
          </a:solidFill>
        </p:spPr>
        <p:txBody>
          <a:bodyPr wrap="square" rtlCol="0">
            <a:spAutoFit/>
          </a:bodyPr>
          <a:lstStyle/>
          <a:p>
            <a:endParaRPr lang="da-DK" dirty="0"/>
          </a:p>
        </p:txBody>
      </p:sp>
      <p:sp>
        <p:nvSpPr>
          <p:cNvPr id="8" name="Tekstfelt 7">
            <a:extLst>
              <a:ext uri="{FF2B5EF4-FFF2-40B4-BE49-F238E27FC236}">
                <a16:creationId xmlns:a16="http://schemas.microsoft.com/office/drawing/2014/main" xmlns="" id="{E4124236-230D-4909-A416-734BB6D2948B}"/>
              </a:ext>
            </a:extLst>
          </p:cNvPr>
          <p:cNvSpPr txBox="1"/>
          <p:nvPr/>
        </p:nvSpPr>
        <p:spPr>
          <a:xfrm>
            <a:off x="1393531" y="3041644"/>
            <a:ext cx="10100603" cy="2954655"/>
          </a:xfrm>
          <a:prstGeom prst="rect">
            <a:avLst/>
          </a:prstGeom>
          <a:noFill/>
        </p:spPr>
        <p:txBody>
          <a:bodyPr wrap="square" rtlCol="0">
            <a:spAutoFit/>
          </a:bodyPr>
          <a:lstStyle/>
          <a:p>
            <a:pPr algn="ctr"/>
            <a:endParaRPr lang="da-DK" dirty="0">
              <a:solidFill>
                <a:schemeClr val="bg1"/>
              </a:solidFill>
            </a:endParaRPr>
          </a:p>
          <a:p>
            <a:pPr algn="ctr"/>
            <a:r>
              <a:rPr lang="da-DK" sz="2400" dirty="0">
                <a:solidFill>
                  <a:schemeClr val="bg1"/>
                </a:solidFill>
              </a:rPr>
              <a:t>Hvis du vil vide mere, kan du læse her:</a:t>
            </a:r>
          </a:p>
          <a:p>
            <a:pPr algn="ctr"/>
            <a:r>
              <a:rPr lang="da-DK" sz="2400" dirty="0">
                <a:solidFill>
                  <a:schemeClr val="bg1"/>
                </a:solidFill>
                <a:hlinkClick r:id="rId4">
                  <a:extLst>
                    <a:ext uri="{A12FA001-AC4F-418D-AE19-62706E023703}">
                      <ahyp:hlinkClr xmlns:ahyp="http://schemas.microsoft.com/office/drawing/2018/hyperlinkcolor" xmlns="" val="tx"/>
                    </a:ext>
                  </a:extLst>
                </a:hlinkClick>
              </a:rPr>
              <a:t>www.altomkost.dk</a:t>
            </a:r>
            <a:endParaRPr lang="da-DK" sz="2400" dirty="0">
              <a:solidFill>
                <a:schemeClr val="bg1"/>
              </a:solidFill>
            </a:endParaRPr>
          </a:p>
          <a:p>
            <a:pPr algn="ctr"/>
            <a:r>
              <a:rPr lang="da-DK" sz="2400" dirty="0">
                <a:solidFill>
                  <a:schemeClr val="bg1"/>
                </a:solidFill>
                <a:hlinkClick r:id="rId5">
                  <a:extLst>
                    <a:ext uri="{A12FA001-AC4F-418D-AE19-62706E023703}">
                      <ahyp:hlinkClr xmlns:ahyp="http://schemas.microsoft.com/office/drawing/2018/hyperlinkcolor" xmlns="" val="tx"/>
                    </a:ext>
                  </a:extLst>
                </a:hlinkClick>
              </a:rPr>
              <a:t>www.sst.dk</a:t>
            </a:r>
            <a:endParaRPr lang="da-DK" sz="2400" dirty="0">
              <a:solidFill>
                <a:schemeClr val="bg1"/>
              </a:solidFill>
            </a:endParaRPr>
          </a:p>
          <a:p>
            <a:pPr algn="ctr"/>
            <a:r>
              <a:rPr lang="da-DK" sz="2400" dirty="0">
                <a:solidFill>
                  <a:schemeClr val="bg1"/>
                </a:solidFill>
                <a:hlinkClick r:id="rId6">
                  <a:extLst>
                    <a:ext uri="{A12FA001-AC4F-418D-AE19-62706E023703}">
                      <ahyp:hlinkClr xmlns:ahyp="http://schemas.microsoft.com/office/drawing/2018/hyperlinkcolor" xmlns="" val="tx"/>
                    </a:ext>
                  </a:extLst>
                </a:hlinkClick>
              </a:rPr>
              <a:t>www.minmåltidshåndbog.dk</a:t>
            </a:r>
            <a:endParaRPr lang="da-DK" sz="2400" dirty="0">
              <a:solidFill>
                <a:schemeClr val="bg1"/>
              </a:solidFill>
            </a:endParaRPr>
          </a:p>
          <a:p>
            <a:pPr algn="ctr"/>
            <a:endParaRPr lang="da-DK" sz="2400" dirty="0">
              <a:solidFill>
                <a:schemeClr val="bg1"/>
              </a:solidFill>
            </a:endParaRPr>
          </a:p>
          <a:p>
            <a:pPr algn="ctr"/>
            <a:r>
              <a:rPr lang="da-DK" sz="2400" dirty="0">
                <a:solidFill>
                  <a:schemeClr val="bg1"/>
                </a:solidFill>
              </a:rPr>
              <a:t>Egen læge kan også kontaktes</a:t>
            </a:r>
          </a:p>
          <a:p>
            <a:pPr algn="ctr"/>
            <a:endParaRPr lang="da-DK" sz="2400" dirty="0">
              <a:solidFill>
                <a:schemeClr val="bg1"/>
              </a:solidFill>
            </a:endParaRPr>
          </a:p>
        </p:txBody>
      </p:sp>
    </p:spTree>
    <p:extLst>
      <p:ext uri="{BB962C8B-B14F-4D97-AF65-F5344CB8AC3E}">
        <p14:creationId xmlns:p14="http://schemas.microsoft.com/office/powerpoint/2010/main" val="340859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203C4334-ACF8-41BD-B989-697B9E48B130}"/>
              </a:ext>
            </a:extLst>
          </p:cNvPr>
          <p:cNvPicPr>
            <a:picLocks noChangeAspect="1"/>
          </p:cNvPicPr>
          <p:nvPr/>
        </p:nvPicPr>
        <p:blipFill>
          <a:blip r:embed="rId3"/>
          <a:stretch>
            <a:fillRect/>
          </a:stretch>
        </p:blipFill>
        <p:spPr>
          <a:xfrm>
            <a:off x="481097" y="1"/>
            <a:ext cx="11229805" cy="2208628"/>
          </a:xfrm>
          <a:prstGeom prst="rect">
            <a:avLst/>
          </a:prstGeom>
        </p:spPr>
      </p:pic>
      <p:sp>
        <p:nvSpPr>
          <p:cNvPr id="5" name="Tekstfelt 4">
            <a:extLst>
              <a:ext uri="{FF2B5EF4-FFF2-40B4-BE49-F238E27FC236}">
                <a16:creationId xmlns:a16="http://schemas.microsoft.com/office/drawing/2014/main" xmlns="" id="{D627F8A4-69FF-4674-ABF6-EECB218897F3}"/>
              </a:ext>
            </a:extLst>
          </p:cNvPr>
          <p:cNvSpPr txBox="1"/>
          <p:nvPr/>
        </p:nvSpPr>
        <p:spPr>
          <a:xfrm>
            <a:off x="1429093" y="648612"/>
            <a:ext cx="9355016" cy="646331"/>
          </a:xfrm>
          <a:prstGeom prst="rect">
            <a:avLst/>
          </a:prstGeom>
          <a:noFill/>
        </p:spPr>
        <p:txBody>
          <a:bodyPr wrap="square" rtlCol="0">
            <a:spAutoFit/>
          </a:bodyPr>
          <a:lstStyle/>
          <a:p>
            <a:pPr algn="ctr"/>
            <a:r>
              <a:rPr lang="da-DK" sz="3600" b="1" dirty="0">
                <a:solidFill>
                  <a:schemeClr val="bg1"/>
                </a:solidFill>
              </a:rPr>
              <a:t>Hvordan holder jeg mine muskler stærke?</a:t>
            </a:r>
          </a:p>
        </p:txBody>
      </p:sp>
      <p:sp>
        <p:nvSpPr>
          <p:cNvPr id="6" name="Tekstfelt 5">
            <a:extLst>
              <a:ext uri="{FF2B5EF4-FFF2-40B4-BE49-F238E27FC236}">
                <a16:creationId xmlns:a16="http://schemas.microsoft.com/office/drawing/2014/main" xmlns="" id="{ADDCF489-54C9-4EC0-8F18-42ED069B9504}"/>
              </a:ext>
            </a:extLst>
          </p:cNvPr>
          <p:cNvSpPr txBox="1"/>
          <p:nvPr/>
        </p:nvSpPr>
        <p:spPr>
          <a:xfrm>
            <a:off x="481097" y="2615411"/>
            <a:ext cx="11229805" cy="3931163"/>
          </a:xfrm>
          <a:prstGeom prst="rect">
            <a:avLst/>
          </a:prstGeom>
          <a:solidFill>
            <a:schemeClr val="accent6">
              <a:lumMod val="60000"/>
              <a:lumOff val="40000"/>
            </a:schemeClr>
          </a:solidFill>
        </p:spPr>
        <p:txBody>
          <a:bodyPr wrap="square" rtlCol="0">
            <a:spAutoFit/>
          </a:bodyPr>
          <a:lstStyle/>
          <a:p>
            <a:endParaRPr lang="da-DK" dirty="0"/>
          </a:p>
        </p:txBody>
      </p:sp>
      <p:sp>
        <p:nvSpPr>
          <p:cNvPr id="7" name="Tekstfelt 6">
            <a:extLst>
              <a:ext uri="{FF2B5EF4-FFF2-40B4-BE49-F238E27FC236}">
                <a16:creationId xmlns:a16="http://schemas.microsoft.com/office/drawing/2014/main" xmlns="" id="{1F84008A-AA06-45C8-B23F-76EAD542C2AE}"/>
              </a:ext>
            </a:extLst>
          </p:cNvPr>
          <p:cNvSpPr txBox="1"/>
          <p:nvPr/>
        </p:nvSpPr>
        <p:spPr>
          <a:xfrm>
            <a:off x="1099930" y="2849215"/>
            <a:ext cx="4267200" cy="3432313"/>
          </a:xfrm>
          <a:prstGeom prst="rect">
            <a:avLst/>
          </a:prstGeom>
          <a:noFill/>
          <a:ln>
            <a:solidFill>
              <a:schemeClr val="bg1"/>
            </a:solidFill>
          </a:ln>
        </p:spPr>
        <p:txBody>
          <a:bodyPr wrap="square" rtlCol="0">
            <a:spAutoFit/>
          </a:bodyPr>
          <a:lstStyle/>
          <a:p>
            <a:endParaRPr lang="da-DK" dirty="0"/>
          </a:p>
        </p:txBody>
      </p:sp>
      <p:sp>
        <p:nvSpPr>
          <p:cNvPr id="8" name="Tekstfelt 7">
            <a:extLst>
              <a:ext uri="{FF2B5EF4-FFF2-40B4-BE49-F238E27FC236}">
                <a16:creationId xmlns:a16="http://schemas.microsoft.com/office/drawing/2014/main" xmlns="" id="{736F5D8A-4EA4-4037-8A2F-A97590EAC439}"/>
              </a:ext>
            </a:extLst>
          </p:cNvPr>
          <p:cNvSpPr txBox="1"/>
          <p:nvPr/>
        </p:nvSpPr>
        <p:spPr>
          <a:xfrm>
            <a:off x="6824870" y="2849214"/>
            <a:ext cx="4267200" cy="3432313"/>
          </a:xfrm>
          <a:prstGeom prst="rect">
            <a:avLst/>
          </a:prstGeom>
          <a:noFill/>
          <a:ln>
            <a:solidFill>
              <a:schemeClr val="bg1"/>
            </a:solidFill>
          </a:ln>
        </p:spPr>
        <p:txBody>
          <a:bodyPr wrap="square" rtlCol="0">
            <a:spAutoFit/>
          </a:bodyPr>
          <a:lstStyle/>
          <a:p>
            <a:endParaRPr lang="da-DK" dirty="0"/>
          </a:p>
        </p:txBody>
      </p:sp>
      <p:sp>
        <p:nvSpPr>
          <p:cNvPr id="9" name="Tekstfelt 8">
            <a:extLst>
              <a:ext uri="{FF2B5EF4-FFF2-40B4-BE49-F238E27FC236}">
                <a16:creationId xmlns:a16="http://schemas.microsoft.com/office/drawing/2014/main" xmlns="" id="{6EE35F33-7A0A-4659-B103-B036921E8DBE}"/>
              </a:ext>
            </a:extLst>
          </p:cNvPr>
          <p:cNvSpPr txBox="1"/>
          <p:nvPr/>
        </p:nvSpPr>
        <p:spPr>
          <a:xfrm>
            <a:off x="1656522" y="3074504"/>
            <a:ext cx="3233530" cy="523220"/>
          </a:xfrm>
          <a:prstGeom prst="rect">
            <a:avLst/>
          </a:prstGeom>
          <a:noFill/>
        </p:spPr>
        <p:txBody>
          <a:bodyPr wrap="square" rtlCol="0">
            <a:spAutoFit/>
          </a:bodyPr>
          <a:lstStyle/>
          <a:p>
            <a:pPr algn="ctr"/>
            <a:r>
              <a:rPr lang="da-DK" sz="2800" b="1" dirty="0">
                <a:solidFill>
                  <a:schemeClr val="bg1"/>
                </a:solidFill>
              </a:rPr>
              <a:t>Fysisk Aktivitet</a:t>
            </a:r>
          </a:p>
        </p:txBody>
      </p:sp>
      <p:sp>
        <p:nvSpPr>
          <p:cNvPr id="10" name="Tekstfelt 9">
            <a:extLst>
              <a:ext uri="{FF2B5EF4-FFF2-40B4-BE49-F238E27FC236}">
                <a16:creationId xmlns:a16="http://schemas.microsoft.com/office/drawing/2014/main" xmlns="" id="{83EBB5FE-FDF9-4805-8E1A-56D7DFEB8104}"/>
              </a:ext>
            </a:extLst>
          </p:cNvPr>
          <p:cNvSpPr txBox="1"/>
          <p:nvPr/>
        </p:nvSpPr>
        <p:spPr>
          <a:xfrm>
            <a:off x="7341705" y="3027289"/>
            <a:ext cx="3233530" cy="523220"/>
          </a:xfrm>
          <a:prstGeom prst="rect">
            <a:avLst/>
          </a:prstGeom>
          <a:noFill/>
        </p:spPr>
        <p:txBody>
          <a:bodyPr wrap="square" rtlCol="0">
            <a:spAutoFit/>
          </a:bodyPr>
          <a:lstStyle/>
          <a:p>
            <a:pPr algn="ctr"/>
            <a:r>
              <a:rPr lang="da-DK" sz="2800" b="1" dirty="0">
                <a:solidFill>
                  <a:schemeClr val="bg1"/>
                </a:solidFill>
              </a:rPr>
              <a:t>Proteiner i Maden</a:t>
            </a:r>
          </a:p>
        </p:txBody>
      </p:sp>
      <p:pic>
        <p:nvPicPr>
          <p:cNvPr id="11" name="Billede 10">
            <a:extLst>
              <a:ext uri="{FF2B5EF4-FFF2-40B4-BE49-F238E27FC236}">
                <a16:creationId xmlns:a16="http://schemas.microsoft.com/office/drawing/2014/main" xmlns="" id="{41A0BCA3-FC02-4F4F-8FF1-BC601BF93F7D}"/>
              </a:ext>
            </a:extLst>
          </p:cNvPr>
          <p:cNvPicPr>
            <a:picLocks noChangeAspect="1"/>
          </p:cNvPicPr>
          <p:nvPr/>
        </p:nvPicPr>
        <p:blipFill>
          <a:blip r:embed="rId4"/>
          <a:stretch>
            <a:fillRect/>
          </a:stretch>
        </p:blipFill>
        <p:spPr>
          <a:xfrm>
            <a:off x="7212698" y="3713940"/>
            <a:ext cx="3560809" cy="2285738"/>
          </a:xfrm>
          <a:prstGeom prst="rect">
            <a:avLst/>
          </a:prstGeom>
        </p:spPr>
      </p:pic>
      <p:pic>
        <p:nvPicPr>
          <p:cNvPr id="13" name="Billede 12">
            <a:extLst>
              <a:ext uri="{FF2B5EF4-FFF2-40B4-BE49-F238E27FC236}">
                <a16:creationId xmlns:a16="http://schemas.microsoft.com/office/drawing/2014/main" xmlns="" id="{BF49C946-2144-432D-918B-584F05FCD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8491" y="3713940"/>
            <a:ext cx="3600766" cy="2397167"/>
          </a:xfrm>
          <a:prstGeom prst="rect">
            <a:avLst/>
          </a:prstGeom>
        </p:spPr>
      </p:pic>
    </p:spTree>
    <p:extLst>
      <p:ext uri="{BB962C8B-B14F-4D97-AF65-F5344CB8AC3E}">
        <p14:creationId xmlns:p14="http://schemas.microsoft.com/office/powerpoint/2010/main" val="82882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D19F5363-C280-4971-A0A1-7D5A349D0A15}"/>
              </a:ext>
            </a:extLst>
          </p:cNvPr>
          <p:cNvPicPr>
            <a:picLocks noChangeAspect="1"/>
          </p:cNvPicPr>
          <p:nvPr/>
        </p:nvPicPr>
        <p:blipFill>
          <a:blip r:embed="rId3"/>
          <a:stretch>
            <a:fillRect/>
          </a:stretch>
        </p:blipFill>
        <p:spPr>
          <a:xfrm>
            <a:off x="481097" y="0"/>
            <a:ext cx="11229805" cy="2733452"/>
          </a:xfrm>
          <a:prstGeom prst="rect">
            <a:avLst/>
          </a:prstGeom>
        </p:spPr>
      </p:pic>
      <p:sp>
        <p:nvSpPr>
          <p:cNvPr id="6" name="Tekstfelt 5">
            <a:extLst>
              <a:ext uri="{FF2B5EF4-FFF2-40B4-BE49-F238E27FC236}">
                <a16:creationId xmlns:a16="http://schemas.microsoft.com/office/drawing/2014/main" xmlns="" id="{D0F75B8A-B44F-45B4-B674-EE2CB30CC8CA}"/>
              </a:ext>
            </a:extLst>
          </p:cNvPr>
          <p:cNvSpPr txBox="1"/>
          <p:nvPr/>
        </p:nvSpPr>
        <p:spPr>
          <a:xfrm>
            <a:off x="353088" y="3193366"/>
            <a:ext cx="11485819" cy="3664634"/>
          </a:xfrm>
          <a:prstGeom prst="rect">
            <a:avLst/>
          </a:prstGeom>
          <a:solidFill>
            <a:schemeClr val="accent6">
              <a:lumMod val="60000"/>
              <a:lumOff val="40000"/>
            </a:schemeClr>
          </a:solidFill>
        </p:spPr>
        <p:txBody>
          <a:bodyPr wrap="square" rtlCol="0">
            <a:spAutoFit/>
          </a:bodyPr>
          <a:lstStyle/>
          <a:p>
            <a:endParaRPr lang="da-DK" dirty="0"/>
          </a:p>
        </p:txBody>
      </p:sp>
      <p:sp>
        <p:nvSpPr>
          <p:cNvPr id="7" name="Tekstfelt 6">
            <a:extLst>
              <a:ext uri="{FF2B5EF4-FFF2-40B4-BE49-F238E27FC236}">
                <a16:creationId xmlns:a16="http://schemas.microsoft.com/office/drawing/2014/main" xmlns="" id="{A5401771-0144-43BA-8275-08D09A96EE4B}"/>
              </a:ext>
            </a:extLst>
          </p:cNvPr>
          <p:cNvSpPr txBox="1"/>
          <p:nvPr/>
        </p:nvSpPr>
        <p:spPr>
          <a:xfrm>
            <a:off x="661182" y="3720257"/>
            <a:ext cx="5978769" cy="2943370"/>
          </a:xfrm>
          <a:prstGeom prst="rect">
            <a:avLst/>
          </a:prstGeom>
          <a:noFill/>
          <a:ln>
            <a:solidFill>
              <a:schemeClr val="bg1"/>
            </a:solidFill>
          </a:ln>
        </p:spPr>
        <p:txBody>
          <a:bodyPr wrap="square" rtlCol="0">
            <a:spAutoFit/>
          </a:bodyPr>
          <a:lstStyle/>
          <a:p>
            <a:pPr marL="91440" lvl="0" indent="-91440" algn="ctr" defTabSz="914400">
              <a:lnSpc>
                <a:spcPct val="90000"/>
              </a:lnSpc>
              <a:spcBef>
                <a:spcPts val="1200"/>
              </a:spcBef>
              <a:spcAft>
                <a:spcPts val="200"/>
              </a:spcAft>
              <a:buClr>
                <a:srgbClr val="99CB38"/>
              </a:buClr>
              <a:buSzPct val="100000"/>
              <a:buFont typeface="Tw Cen MT" panose="020B0602020104020603" pitchFamily="34" charset="0"/>
              <a:buChar char=" "/>
            </a:pPr>
            <a:r>
              <a:rPr lang="da-DK" sz="2200" dirty="0">
                <a:solidFill>
                  <a:schemeClr val="bg1"/>
                </a:solidFill>
              </a:rPr>
              <a:t>300 muskler i hver legemsdel</a:t>
            </a:r>
          </a:p>
          <a:p>
            <a:pPr marL="91440" lvl="0" indent="-91440" algn="ctr" defTabSz="914400">
              <a:lnSpc>
                <a:spcPct val="90000"/>
              </a:lnSpc>
              <a:spcBef>
                <a:spcPts val="1200"/>
              </a:spcBef>
              <a:spcAft>
                <a:spcPts val="200"/>
              </a:spcAft>
              <a:buClr>
                <a:srgbClr val="99CB38"/>
              </a:buClr>
              <a:buSzPct val="100000"/>
              <a:buFont typeface="Tw Cen MT" panose="020B0602020104020603" pitchFamily="34" charset="0"/>
              <a:buChar char=" "/>
            </a:pPr>
            <a:r>
              <a:rPr lang="da-DK" sz="2200" dirty="0">
                <a:solidFill>
                  <a:schemeClr val="bg1"/>
                </a:solidFill>
              </a:rPr>
              <a:t>Ca. 40 % af kroppens vægt består af muskler </a:t>
            </a:r>
          </a:p>
          <a:p>
            <a:pPr marL="91440" lvl="0" indent="-91440" algn="ctr" defTabSz="914400">
              <a:lnSpc>
                <a:spcPct val="90000"/>
              </a:lnSpc>
              <a:spcBef>
                <a:spcPts val="1200"/>
              </a:spcBef>
              <a:spcAft>
                <a:spcPts val="200"/>
              </a:spcAft>
              <a:buClr>
                <a:srgbClr val="99CB38"/>
              </a:buClr>
              <a:buSzPct val="100000"/>
              <a:buFont typeface="Tw Cen MT" panose="020B0602020104020603" pitchFamily="34" charset="0"/>
              <a:buChar char=" "/>
            </a:pPr>
            <a:r>
              <a:rPr lang="da-DK" sz="2200" b="1" dirty="0">
                <a:solidFill>
                  <a:schemeClr val="bg1"/>
                </a:solidFill>
              </a:rPr>
              <a:t>STYRKETRÆNING</a:t>
            </a:r>
            <a:r>
              <a:rPr lang="da-DK" sz="2200" dirty="0">
                <a:solidFill>
                  <a:schemeClr val="bg1"/>
                </a:solidFill>
              </a:rPr>
              <a:t>:</a:t>
            </a:r>
          </a:p>
          <a:p>
            <a:pPr marL="91440" lvl="0" indent="-91440" algn="ctr" defTabSz="914400">
              <a:lnSpc>
                <a:spcPct val="90000"/>
              </a:lnSpc>
              <a:spcBef>
                <a:spcPts val="1200"/>
              </a:spcBef>
              <a:spcAft>
                <a:spcPts val="200"/>
              </a:spcAft>
              <a:buClr>
                <a:srgbClr val="99CB38"/>
              </a:buClr>
              <a:buSzPct val="100000"/>
              <a:buFont typeface="Tw Cen MT" panose="020B0602020104020603" pitchFamily="34" charset="0"/>
              <a:buChar char=" "/>
            </a:pPr>
            <a:r>
              <a:rPr lang="da-DK" sz="2200" dirty="0">
                <a:solidFill>
                  <a:schemeClr val="bg1"/>
                </a:solidFill>
              </a:rPr>
              <a:t>Ved styrketræning sker der små overrivninger af muskelfibrene</a:t>
            </a:r>
          </a:p>
          <a:p>
            <a:pPr marL="91440" lvl="0" indent="-91440" algn="ctr" defTabSz="914400">
              <a:lnSpc>
                <a:spcPct val="90000"/>
              </a:lnSpc>
              <a:spcBef>
                <a:spcPts val="1200"/>
              </a:spcBef>
              <a:spcAft>
                <a:spcPts val="200"/>
              </a:spcAft>
              <a:buClr>
                <a:srgbClr val="99CB38"/>
              </a:buClr>
              <a:buSzPct val="100000"/>
              <a:buFont typeface="Tw Cen MT" panose="020B0602020104020603" pitchFamily="34" charset="0"/>
              <a:buChar char=" "/>
            </a:pPr>
            <a:r>
              <a:rPr lang="da-DK" sz="2200" dirty="0">
                <a:solidFill>
                  <a:schemeClr val="bg1"/>
                </a:solidFill>
              </a:rPr>
              <a:t>Protein er vigtigt for at reparere/bygge musklen op.</a:t>
            </a:r>
            <a:endParaRPr lang="da-DK" sz="2400" b="1" dirty="0">
              <a:solidFill>
                <a:schemeClr val="bg1"/>
              </a:solidFill>
            </a:endParaRPr>
          </a:p>
        </p:txBody>
      </p:sp>
      <p:sp>
        <p:nvSpPr>
          <p:cNvPr id="2" name="Tekstfelt 1">
            <a:extLst>
              <a:ext uri="{FF2B5EF4-FFF2-40B4-BE49-F238E27FC236}">
                <a16:creationId xmlns:a16="http://schemas.microsoft.com/office/drawing/2014/main" xmlns="" id="{81F3CE37-B90A-4AF9-AF7F-67B3C4FDF536}"/>
              </a:ext>
            </a:extLst>
          </p:cNvPr>
          <p:cNvSpPr txBox="1"/>
          <p:nvPr/>
        </p:nvSpPr>
        <p:spPr>
          <a:xfrm>
            <a:off x="661182" y="844062"/>
            <a:ext cx="11049719" cy="584775"/>
          </a:xfrm>
          <a:prstGeom prst="rect">
            <a:avLst/>
          </a:prstGeom>
          <a:noFill/>
        </p:spPr>
        <p:txBody>
          <a:bodyPr wrap="square" rtlCol="0">
            <a:spAutoFit/>
          </a:bodyPr>
          <a:lstStyle/>
          <a:p>
            <a:pPr algn="ctr"/>
            <a:r>
              <a:rPr lang="da-DK" sz="3200" b="1" spc="100" dirty="0">
                <a:solidFill>
                  <a:schemeClr val="bg1"/>
                </a:solidFill>
                <a:latin typeface="Tw Cen MT" panose="020B0602020104020603" pitchFamily="34" charset="0"/>
                <a:ea typeface="+mj-ea"/>
                <a:cs typeface="+mj-cs"/>
              </a:rPr>
              <a:t>Fakta om muskler og effekten af træning</a:t>
            </a:r>
            <a:endParaRPr lang="da-DK" dirty="0">
              <a:solidFill>
                <a:schemeClr val="bg1"/>
              </a:solidFill>
              <a:latin typeface="Tw Cen MT" panose="020B0602020104020603" pitchFamily="34" charset="0"/>
            </a:endParaRPr>
          </a:p>
        </p:txBody>
      </p:sp>
      <p:pic>
        <p:nvPicPr>
          <p:cNvPr id="3" name="Billede 2">
            <a:extLst>
              <a:ext uri="{FF2B5EF4-FFF2-40B4-BE49-F238E27FC236}">
                <a16:creationId xmlns:a16="http://schemas.microsoft.com/office/drawing/2014/main" xmlns="" id="{280EC3E8-B714-4555-B128-FEE15ABC0F57}"/>
              </a:ext>
            </a:extLst>
          </p:cNvPr>
          <p:cNvPicPr>
            <a:picLocks noChangeAspect="1"/>
          </p:cNvPicPr>
          <p:nvPr/>
        </p:nvPicPr>
        <p:blipFill>
          <a:blip r:embed="rId4"/>
          <a:stretch>
            <a:fillRect/>
          </a:stretch>
        </p:blipFill>
        <p:spPr>
          <a:xfrm>
            <a:off x="6991186" y="3720257"/>
            <a:ext cx="4582225" cy="2805063"/>
          </a:xfrm>
          <a:prstGeom prst="rect">
            <a:avLst/>
          </a:prstGeom>
        </p:spPr>
      </p:pic>
    </p:spTree>
    <p:extLst>
      <p:ext uri="{BB962C8B-B14F-4D97-AF65-F5344CB8AC3E}">
        <p14:creationId xmlns:p14="http://schemas.microsoft.com/office/powerpoint/2010/main" val="163432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xmlns="" id="{DBE292F4-3964-4659-AB78-82044BD1BE2D}"/>
              </a:ext>
            </a:extLst>
          </p:cNvPr>
          <p:cNvSpPr txBox="1"/>
          <p:nvPr/>
        </p:nvSpPr>
        <p:spPr>
          <a:xfrm>
            <a:off x="481096" y="2616591"/>
            <a:ext cx="11229805" cy="4241409"/>
          </a:xfrm>
          <a:prstGeom prst="rect">
            <a:avLst/>
          </a:prstGeom>
          <a:solidFill>
            <a:schemeClr val="accent6">
              <a:lumMod val="60000"/>
              <a:lumOff val="40000"/>
            </a:schemeClr>
          </a:solidFill>
        </p:spPr>
        <p:txBody>
          <a:bodyPr wrap="square" rtlCol="0">
            <a:spAutoFit/>
          </a:bodyPr>
          <a:lstStyle/>
          <a:p>
            <a:endParaRPr lang="da-DK" dirty="0"/>
          </a:p>
        </p:txBody>
      </p:sp>
      <p:sp>
        <p:nvSpPr>
          <p:cNvPr id="5" name="Tekstfelt 4">
            <a:extLst>
              <a:ext uri="{FF2B5EF4-FFF2-40B4-BE49-F238E27FC236}">
                <a16:creationId xmlns:a16="http://schemas.microsoft.com/office/drawing/2014/main" xmlns="" id="{85C2BC45-D6F5-4357-8FBC-F187C7D6258D}"/>
              </a:ext>
            </a:extLst>
          </p:cNvPr>
          <p:cNvSpPr txBox="1"/>
          <p:nvPr/>
        </p:nvSpPr>
        <p:spPr>
          <a:xfrm>
            <a:off x="5539409" y="3087757"/>
            <a:ext cx="5883965" cy="3299791"/>
          </a:xfrm>
          <a:prstGeom prst="rect">
            <a:avLst/>
          </a:prstGeom>
          <a:solidFill>
            <a:schemeClr val="bg1"/>
          </a:solidFill>
          <a:ln>
            <a:solidFill>
              <a:schemeClr val="bg1"/>
            </a:solidFill>
          </a:ln>
        </p:spPr>
        <p:txBody>
          <a:bodyPr wrap="square" rtlCol="0">
            <a:spAutoFit/>
          </a:bodyPr>
          <a:lstStyle/>
          <a:p>
            <a:endParaRPr lang="da-DK" dirty="0"/>
          </a:p>
        </p:txBody>
      </p:sp>
      <p:pic>
        <p:nvPicPr>
          <p:cNvPr id="6" name="Billede 5">
            <a:extLst>
              <a:ext uri="{FF2B5EF4-FFF2-40B4-BE49-F238E27FC236}">
                <a16:creationId xmlns:a16="http://schemas.microsoft.com/office/drawing/2014/main" xmlns="" id="{824A0988-BD99-4299-AB02-CBCF46456FFF}"/>
              </a:ext>
            </a:extLst>
          </p:cNvPr>
          <p:cNvPicPr>
            <a:picLocks noChangeAspect="1"/>
          </p:cNvPicPr>
          <p:nvPr/>
        </p:nvPicPr>
        <p:blipFill>
          <a:blip r:embed="rId3"/>
          <a:stretch>
            <a:fillRect/>
          </a:stretch>
        </p:blipFill>
        <p:spPr>
          <a:xfrm>
            <a:off x="5738191" y="3248018"/>
            <a:ext cx="5512905" cy="2978554"/>
          </a:xfrm>
          <a:prstGeom prst="rect">
            <a:avLst/>
          </a:prstGeom>
        </p:spPr>
      </p:pic>
      <p:sp>
        <p:nvSpPr>
          <p:cNvPr id="7" name="Tekstfelt 6">
            <a:extLst>
              <a:ext uri="{FF2B5EF4-FFF2-40B4-BE49-F238E27FC236}">
                <a16:creationId xmlns:a16="http://schemas.microsoft.com/office/drawing/2014/main" xmlns="" id="{E4DC8264-2C7B-4262-AF62-41A1FC47EBD1}"/>
              </a:ext>
            </a:extLst>
          </p:cNvPr>
          <p:cNvSpPr txBox="1"/>
          <p:nvPr/>
        </p:nvSpPr>
        <p:spPr>
          <a:xfrm>
            <a:off x="901147" y="3087757"/>
            <a:ext cx="3935896" cy="3299791"/>
          </a:xfrm>
          <a:prstGeom prst="rect">
            <a:avLst/>
          </a:prstGeom>
          <a:noFill/>
          <a:ln>
            <a:solidFill>
              <a:schemeClr val="bg1"/>
            </a:solidFill>
          </a:ln>
        </p:spPr>
        <p:txBody>
          <a:bodyPr wrap="square" rtlCol="0">
            <a:spAutoFit/>
          </a:bodyPr>
          <a:lstStyle/>
          <a:p>
            <a:endParaRPr lang="da-DK" dirty="0"/>
          </a:p>
        </p:txBody>
      </p:sp>
      <p:sp>
        <p:nvSpPr>
          <p:cNvPr id="8" name="Tekstfelt 7">
            <a:extLst>
              <a:ext uri="{FF2B5EF4-FFF2-40B4-BE49-F238E27FC236}">
                <a16:creationId xmlns:a16="http://schemas.microsoft.com/office/drawing/2014/main" xmlns="" id="{76F5D1C6-FD24-47CD-8632-46B7D3129E3F}"/>
              </a:ext>
            </a:extLst>
          </p:cNvPr>
          <p:cNvSpPr txBox="1"/>
          <p:nvPr/>
        </p:nvSpPr>
        <p:spPr>
          <a:xfrm>
            <a:off x="1086678" y="3248018"/>
            <a:ext cx="3578087" cy="3139321"/>
          </a:xfrm>
          <a:prstGeom prst="rect">
            <a:avLst/>
          </a:prstGeom>
          <a:noFill/>
        </p:spPr>
        <p:txBody>
          <a:bodyPr wrap="square" rtlCol="0">
            <a:spAutoFit/>
          </a:bodyPr>
          <a:lstStyle/>
          <a:p>
            <a:pPr algn="ctr">
              <a:lnSpc>
                <a:spcPct val="150000"/>
              </a:lnSpc>
            </a:pPr>
            <a:r>
              <a:rPr lang="da-DK" sz="2000" b="1" dirty="0">
                <a:solidFill>
                  <a:schemeClr val="bg1"/>
                </a:solidFill>
              </a:rPr>
              <a:t>Med alderen sker der betydelige ændringer af kropssammensætningen, da </a:t>
            </a:r>
            <a:br>
              <a:rPr lang="da-DK" sz="2000" b="1" dirty="0">
                <a:solidFill>
                  <a:schemeClr val="bg1"/>
                </a:solidFill>
              </a:rPr>
            </a:br>
            <a:r>
              <a:rPr lang="da-DK" sz="2000" b="1" dirty="0">
                <a:solidFill>
                  <a:schemeClr val="bg1"/>
                </a:solidFill>
              </a:rPr>
              <a:t>kroppens indhold af væske, knogle og muskel aftager, mens fedtmassen øges</a:t>
            </a:r>
          </a:p>
          <a:p>
            <a:r>
              <a:rPr lang="da-DK" dirty="0"/>
              <a:t> </a:t>
            </a:r>
          </a:p>
        </p:txBody>
      </p:sp>
      <p:pic>
        <p:nvPicPr>
          <p:cNvPr id="9" name="Billede 8">
            <a:extLst>
              <a:ext uri="{FF2B5EF4-FFF2-40B4-BE49-F238E27FC236}">
                <a16:creationId xmlns:a16="http://schemas.microsoft.com/office/drawing/2014/main" xmlns="" id="{803E2899-E76C-45F1-ACFA-36922C52C1FB}"/>
              </a:ext>
            </a:extLst>
          </p:cNvPr>
          <p:cNvPicPr>
            <a:picLocks noChangeAspect="1"/>
          </p:cNvPicPr>
          <p:nvPr/>
        </p:nvPicPr>
        <p:blipFill>
          <a:blip r:embed="rId4"/>
          <a:stretch>
            <a:fillRect/>
          </a:stretch>
        </p:blipFill>
        <p:spPr>
          <a:xfrm>
            <a:off x="481097" y="0"/>
            <a:ext cx="11229805" cy="2146139"/>
          </a:xfrm>
          <a:prstGeom prst="rect">
            <a:avLst/>
          </a:prstGeom>
        </p:spPr>
      </p:pic>
      <p:sp>
        <p:nvSpPr>
          <p:cNvPr id="11" name="Tekstfelt 10">
            <a:extLst>
              <a:ext uri="{FF2B5EF4-FFF2-40B4-BE49-F238E27FC236}">
                <a16:creationId xmlns:a16="http://schemas.microsoft.com/office/drawing/2014/main" xmlns="" id="{A028A537-76E1-456C-988A-FDDCB0C5E97D}"/>
              </a:ext>
            </a:extLst>
          </p:cNvPr>
          <p:cNvSpPr txBox="1"/>
          <p:nvPr/>
        </p:nvSpPr>
        <p:spPr>
          <a:xfrm>
            <a:off x="1432558" y="534460"/>
            <a:ext cx="9326880" cy="1077218"/>
          </a:xfrm>
          <a:prstGeom prst="rect">
            <a:avLst/>
          </a:prstGeom>
          <a:noFill/>
        </p:spPr>
        <p:txBody>
          <a:bodyPr wrap="square" rtlCol="0">
            <a:spAutoFit/>
          </a:bodyPr>
          <a:lstStyle/>
          <a:p>
            <a:pPr algn="ctr"/>
            <a:r>
              <a:rPr lang="da-DK" sz="3200" b="1" dirty="0">
                <a:solidFill>
                  <a:schemeClr val="bg1"/>
                </a:solidFill>
              </a:rPr>
              <a:t>Hvorfor er proteiner særligt vigtigt for mig der er over 65 år?</a:t>
            </a:r>
          </a:p>
        </p:txBody>
      </p:sp>
    </p:spTree>
    <p:extLst>
      <p:ext uri="{BB962C8B-B14F-4D97-AF65-F5344CB8AC3E}">
        <p14:creationId xmlns:p14="http://schemas.microsoft.com/office/powerpoint/2010/main" val="23417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D19F5363-C280-4971-A0A1-7D5A349D0A15}"/>
              </a:ext>
            </a:extLst>
          </p:cNvPr>
          <p:cNvPicPr>
            <a:picLocks noChangeAspect="1"/>
          </p:cNvPicPr>
          <p:nvPr/>
        </p:nvPicPr>
        <p:blipFill>
          <a:blip r:embed="rId3"/>
          <a:stretch>
            <a:fillRect/>
          </a:stretch>
        </p:blipFill>
        <p:spPr>
          <a:xfrm>
            <a:off x="481097" y="0"/>
            <a:ext cx="11229805" cy="2733452"/>
          </a:xfrm>
          <a:prstGeom prst="rect">
            <a:avLst/>
          </a:prstGeom>
        </p:spPr>
      </p:pic>
      <p:sp>
        <p:nvSpPr>
          <p:cNvPr id="5" name="Tekstfelt 4">
            <a:extLst>
              <a:ext uri="{FF2B5EF4-FFF2-40B4-BE49-F238E27FC236}">
                <a16:creationId xmlns:a16="http://schemas.microsoft.com/office/drawing/2014/main" xmlns="" id="{1FD37BF8-991F-4826-AC56-5A1A9E1B96CA}"/>
              </a:ext>
            </a:extLst>
          </p:cNvPr>
          <p:cNvSpPr txBox="1"/>
          <p:nvPr/>
        </p:nvSpPr>
        <p:spPr>
          <a:xfrm>
            <a:off x="1432558" y="780681"/>
            <a:ext cx="9326880" cy="584775"/>
          </a:xfrm>
          <a:prstGeom prst="rect">
            <a:avLst/>
          </a:prstGeom>
          <a:noFill/>
        </p:spPr>
        <p:txBody>
          <a:bodyPr wrap="square" rtlCol="0">
            <a:spAutoFit/>
          </a:bodyPr>
          <a:lstStyle/>
          <a:p>
            <a:pPr algn="ctr"/>
            <a:r>
              <a:rPr lang="da-DK" sz="3200" b="1" dirty="0">
                <a:solidFill>
                  <a:schemeClr val="bg1"/>
                </a:solidFill>
              </a:rPr>
              <a:t>Et eksempel……</a:t>
            </a:r>
          </a:p>
        </p:txBody>
      </p:sp>
      <p:sp>
        <p:nvSpPr>
          <p:cNvPr id="6" name="Tekstfelt 5">
            <a:extLst>
              <a:ext uri="{FF2B5EF4-FFF2-40B4-BE49-F238E27FC236}">
                <a16:creationId xmlns:a16="http://schemas.microsoft.com/office/drawing/2014/main" xmlns="" id="{D0F75B8A-B44F-45B4-B674-EE2CB30CC8CA}"/>
              </a:ext>
            </a:extLst>
          </p:cNvPr>
          <p:cNvSpPr txBox="1"/>
          <p:nvPr/>
        </p:nvSpPr>
        <p:spPr>
          <a:xfrm>
            <a:off x="353088" y="3193366"/>
            <a:ext cx="11485819" cy="3664634"/>
          </a:xfrm>
          <a:prstGeom prst="rect">
            <a:avLst/>
          </a:prstGeom>
          <a:solidFill>
            <a:schemeClr val="accent6">
              <a:lumMod val="60000"/>
              <a:lumOff val="40000"/>
            </a:schemeClr>
          </a:solidFill>
        </p:spPr>
        <p:txBody>
          <a:bodyPr wrap="square" rtlCol="0">
            <a:spAutoFit/>
          </a:bodyPr>
          <a:lstStyle/>
          <a:p>
            <a:endParaRPr lang="da-DK" dirty="0"/>
          </a:p>
        </p:txBody>
      </p:sp>
      <p:sp>
        <p:nvSpPr>
          <p:cNvPr id="7" name="Tekstfelt 6">
            <a:extLst>
              <a:ext uri="{FF2B5EF4-FFF2-40B4-BE49-F238E27FC236}">
                <a16:creationId xmlns:a16="http://schemas.microsoft.com/office/drawing/2014/main" xmlns="" id="{A5401771-0144-43BA-8275-08D09A96EE4B}"/>
              </a:ext>
            </a:extLst>
          </p:cNvPr>
          <p:cNvSpPr txBox="1"/>
          <p:nvPr/>
        </p:nvSpPr>
        <p:spPr>
          <a:xfrm>
            <a:off x="661182" y="3720257"/>
            <a:ext cx="10827433" cy="2802819"/>
          </a:xfrm>
          <a:prstGeom prst="rect">
            <a:avLst/>
          </a:prstGeom>
          <a:noFill/>
          <a:ln>
            <a:solidFill>
              <a:schemeClr val="bg1"/>
            </a:solidFill>
          </a:ln>
        </p:spPr>
        <p:txBody>
          <a:bodyPr wrap="square" rtlCol="0">
            <a:spAutoFit/>
          </a:bodyPr>
          <a:lstStyle/>
          <a:p>
            <a:pPr>
              <a:lnSpc>
                <a:spcPct val="150000"/>
              </a:lnSpc>
            </a:pPr>
            <a:r>
              <a:rPr lang="da-DK" sz="2400" b="1" dirty="0">
                <a:solidFill>
                  <a:schemeClr val="bg1"/>
                </a:solidFill>
              </a:rPr>
              <a:t>Hanne, 45 år: 48g protein om dagen</a:t>
            </a:r>
          </a:p>
          <a:p>
            <a:pPr>
              <a:lnSpc>
                <a:spcPct val="150000"/>
              </a:lnSpc>
            </a:pPr>
            <a:r>
              <a:rPr lang="da-DK" sz="2400" b="1" dirty="0">
                <a:solidFill>
                  <a:schemeClr val="bg1"/>
                </a:solidFill>
              </a:rPr>
              <a:t>Inger, 85 år: 75g protein om dagen</a:t>
            </a:r>
          </a:p>
          <a:p>
            <a:pPr>
              <a:lnSpc>
                <a:spcPct val="150000"/>
              </a:lnSpc>
            </a:pPr>
            <a:endParaRPr lang="da-DK" sz="2400" b="1" dirty="0">
              <a:solidFill>
                <a:schemeClr val="bg1"/>
              </a:solidFill>
            </a:endParaRPr>
          </a:p>
          <a:p>
            <a:pPr>
              <a:lnSpc>
                <a:spcPct val="150000"/>
              </a:lnSpc>
            </a:pPr>
            <a:endParaRPr lang="da-DK" sz="2400" b="1" dirty="0">
              <a:solidFill>
                <a:schemeClr val="bg1"/>
              </a:solidFill>
            </a:endParaRPr>
          </a:p>
          <a:p>
            <a:pPr algn="ctr">
              <a:lnSpc>
                <a:spcPct val="150000"/>
              </a:lnSpc>
            </a:pPr>
            <a:endParaRPr lang="da-DK" sz="2400" b="1" dirty="0">
              <a:solidFill>
                <a:schemeClr val="bg1"/>
              </a:solidFill>
            </a:endParaRPr>
          </a:p>
        </p:txBody>
      </p:sp>
      <p:pic>
        <p:nvPicPr>
          <p:cNvPr id="17" name="Billede 16">
            <a:extLst>
              <a:ext uri="{FF2B5EF4-FFF2-40B4-BE49-F238E27FC236}">
                <a16:creationId xmlns:a16="http://schemas.microsoft.com/office/drawing/2014/main" xmlns="" id="{048F2483-84EC-4D62-BEAE-A658A2E95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135" y="5283324"/>
            <a:ext cx="1613126" cy="867976"/>
          </a:xfrm>
          <a:prstGeom prst="rect">
            <a:avLst/>
          </a:prstGeom>
        </p:spPr>
      </p:pic>
      <p:pic>
        <p:nvPicPr>
          <p:cNvPr id="3" name="Billede 2" descr="Et billede, der indeholder ovn&#10;&#10;Automatisk genereret beskrivelse">
            <a:extLst>
              <a:ext uri="{FF2B5EF4-FFF2-40B4-BE49-F238E27FC236}">
                <a16:creationId xmlns:a16="http://schemas.microsoft.com/office/drawing/2014/main" xmlns="" id="{2538477B-E7C5-4CB5-88D6-AB20C13F4F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726731" y="4342571"/>
            <a:ext cx="1936906" cy="1680551"/>
          </a:xfrm>
          <a:prstGeom prst="rect">
            <a:avLst/>
          </a:prstGeom>
        </p:spPr>
      </p:pic>
      <p:pic>
        <p:nvPicPr>
          <p:cNvPr id="10" name="Billede 9">
            <a:extLst>
              <a:ext uri="{FF2B5EF4-FFF2-40B4-BE49-F238E27FC236}">
                <a16:creationId xmlns:a16="http://schemas.microsoft.com/office/drawing/2014/main" xmlns="" id="{9974EDC2-ADE8-4D14-8F05-48E3B732CFD8}"/>
              </a:ext>
            </a:extLst>
          </p:cNvPr>
          <p:cNvPicPr>
            <a:picLocks noChangeAspect="1"/>
          </p:cNvPicPr>
          <p:nvPr/>
        </p:nvPicPr>
        <p:blipFill>
          <a:blip r:embed="rId6"/>
          <a:stretch>
            <a:fillRect/>
          </a:stretch>
        </p:blipFill>
        <p:spPr>
          <a:xfrm rot="4433694">
            <a:off x="3073643" y="4677552"/>
            <a:ext cx="761649" cy="1211543"/>
          </a:xfrm>
          <a:prstGeom prst="rect">
            <a:avLst/>
          </a:prstGeom>
        </p:spPr>
      </p:pic>
      <p:sp>
        <p:nvSpPr>
          <p:cNvPr id="12" name="Tekstfelt 11">
            <a:extLst>
              <a:ext uri="{FF2B5EF4-FFF2-40B4-BE49-F238E27FC236}">
                <a16:creationId xmlns:a16="http://schemas.microsoft.com/office/drawing/2014/main" xmlns="" id="{8D7460CD-2DD4-4423-A7C6-1399AEB34B00}"/>
              </a:ext>
            </a:extLst>
          </p:cNvPr>
          <p:cNvSpPr txBox="1"/>
          <p:nvPr/>
        </p:nvSpPr>
        <p:spPr>
          <a:xfrm>
            <a:off x="8088923" y="3880338"/>
            <a:ext cx="3094892" cy="2248821"/>
          </a:xfrm>
          <a:prstGeom prst="rect">
            <a:avLst/>
          </a:prstGeom>
          <a:noFill/>
        </p:spPr>
        <p:txBody>
          <a:bodyPr wrap="square" rtlCol="0">
            <a:spAutoFit/>
          </a:bodyPr>
          <a:lstStyle/>
          <a:p>
            <a:pPr algn="ctr">
              <a:lnSpc>
                <a:spcPct val="150000"/>
              </a:lnSpc>
            </a:pPr>
            <a:r>
              <a:rPr lang="da-DK" sz="2400" b="1" dirty="0">
                <a:solidFill>
                  <a:prstClr val="white"/>
                </a:solidFill>
              </a:rPr>
              <a:t>Forskellen svarer til f.eks. 1 bøf eller 6 glas mælk eller 100g fisk eller 3 æg</a:t>
            </a:r>
            <a:endParaRPr lang="da-DK" dirty="0"/>
          </a:p>
        </p:txBody>
      </p:sp>
      <p:pic>
        <p:nvPicPr>
          <p:cNvPr id="8" name="Billede 7">
            <a:extLst>
              <a:ext uri="{FF2B5EF4-FFF2-40B4-BE49-F238E27FC236}">
                <a16:creationId xmlns:a16="http://schemas.microsoft.com/office/drawing/2014/main" xmlns="" id="{10043F54-0DF6-4105-A72F-E4C9E54B417A}"/>
              </a:ext>
            </a:extLst>
          </p:cNvPr>
          <p:cNvPicPr>
            <a:picLocks noChangeAspect="1"/>
          </p:cNvPicPr>
          <p:nvPr/>
        </p:nvPicPr>
        <p:blipFill>
          <a:blip r:embed="rId7"/>
          <a:stretch>
            <a:fillRect/>
          </a:stretch>
        </p:blipFill>
        <p:spPr>
          <a:xfrm rot="5799250">
            <a:off x="4145496" y="5176047"/>
            <a:ext cx="884147" cy="1334284"/>
          </a:xfrm>
          <a:prstGeom prst="rect">
            <a:avLst/>
          </a:prstGeom>
        </p:spPr>
      </p:pic>
    </p:spTree>
    <p:extLst>
      <p:ext uri="{BB962C8B-B14F-4D97-AF65-F5344CB8AC3E}">
        <p14:creationId xmlns:p14="http://schemas.microsoft.com/office/powerpoint/2010/main" val="309659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A65450F9-8236-48FB-8D43-49218EF7370E}"/>
              </a:ext>
            </a:extLst>
          </p:cNvPr>
          <p:cNvPicPr>
            <a:picLocks noChangeAspect="1"/>
          </p:cNvPicPr>
          <p:nvPr/>
        </p:nvPicPr>
        <p:blipFill>
          <a:blip r:embed="rId3"/>
          <a:stretch>
            <a:fillRect/>
          </a:stretch>
        </p:blipFill>
        <p:spPr>
          <a:xfrm>
            <a:off x="481097" y="1"/>
            <a:ext cx="11229805" cy="2315868"/>
          </a:xfrm>
          <a:prstGeom prst="rect">
            <a:avLst/>
          </a:prstGeom>
        </p:spPr>
      </p:pic>
      <p:sp>
        <p:nvSpPr>
          <p:cNvPr id="5" name="Tekstfelt 4">
            <a:extLst>
              <a:ext uri="{FF2B5EF4-FFF2-40B4-BE49-F238E27FC236}">
                <a16:creationId xmlns:a16="http://schemas.microsoft.com/office/drawing/2014/main" xmlns="" id="{11FA281B-FBC3-46BF-B099-DAEB3504658C}"/>
              </a:ext>
            </a:extLst>
          </p:cNvPr>
          <p:cNvSpPr txBox="1"/>
          <p:nvPr/>
        </p:nvSpPr>
        <p:spPr>
          <a:xfrm>
            <a:off x="1391478" y="742122"/>
            <a:ext cx="9700592" cy="646331"/>
          </a:xfrm>
          <a:prstGeom prst="rect">
            <a:avLst/>
          </a:prstGeom>
          <a:noFill/>
        </p:spPr>
        <p:txBody>
          <a:bodyPr wrap="square" rtlCol="0">
            <a:spAutoFit/>
          </a:bodyPr>
          <a:lstStyle/>
          <a:p>
            <a:pPr algn="ctr"/>
            <a:r>
              <a:rPr lang="da-DK" sz="3600" b="1" dirty="0">
                <a:solidFill>
                  <a:schemeClr val="bg1"/>
                </a:solidFill>
              </a:rPr>
              <a:t>Hvordan sikrer jeg, at jeg får proteiner nok?</a:t>
            </a:r>
          </a:p>
        </p:txBody>
      </p:sp>
      <p:sp>
        <p:nvSpPr>
          <p:cNvPr id="6" name="Tekstfelt 5">
            <a:extLst>
              <a:ext uri="{FF2B5EF4-FFF2-40B4-BE49-F238E27FC236}">
                <a16:creationId xmlns:a16="http://schemas.microsoft.com/office/drawing/2014/main" xmlns="" id="{FE785442-FECE-4FED-8919-F29769FBA212}"/>
              </a:ext>
            </a:extLst>
          </p:cNvPr>
          <p:cNvSpPr txBox="1"/>
          <p:nvPr/>
        </p:nvSpPr>
        <p:spPr>
          <a:xfrm>
            <a:off x="481097" y="2615411"/>
            <a:ext cx="11229805" cy="3931163"/>
          </a:xfrm>
          <a:prstGeom prst="rect">
            <a:avLst/>
          </a:prstGeom>
          <a:solidFill>
            <a:schemeClr val="accent6">
              <a:lumMod val="60000"/>
              <a:lumOff val="40000"/>
            </a:schemeClr>
          </a:solidFill>
        </p:spPr>
        <p:txBody>
          <a:bodyPr wrap="square" rtlCol="0">
            <a:spAutoFit/>
          </a:bodyPr>
          <a:lstStyle/>
          <a:p>
            <a:endParaRPr lang="da-DK" dirty="0"/>
          </a:p>
        </p:txBody>
      </p:sp>
      <p:pic>
        <p:nvPicPr>
          <p:cNvPr id="13" name="Billede 12">
            <a:extLst>
              <a:ext uri="{FF2B5EF4-FFF2-40B4-BE49-F238E27FC236}">
                <a16:creationId xmlns:a16="http://schemas.microsoft.com/office/drawing/2014/main" xmlns="" id="{4FE4893A-00B8-46A6-9A0A-5F131A808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592" y="4132230"/>
            <a:ext cx="3297382" cy="1829934"/>
          </a:xfrm>
          <a:prstGeom prst="rect">
            <a:avLst/>
          </a:prstGeom>
        </p:spPr>
      </p:pic>
      <p:pic>
        <p:nvPicPr>
          <p:cNvPr id="17" name="Billede 16">
            <a:extLst>
              <a:ext uri="{FF2B5EF4-FFF2-40B4-BE49-F238E27FC236}">
                <a16:creationId xmlns:a16="http://schemas.microsoft.com/office/drawing/2014/main" xmlns="" id="{0E1A980C-A3BE-4040-B3CE-8474A1F49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7579" y="4132230"/>
            <a:ext cx="3574491" cy="1829934"/>
          </a:xfrm>
          <a:prstGeom prst="rect">
            <a:avLst/>
          </a:prstGeom>
        </p:spPr>
      </p:pic>
      <p:sp>
        <p:nvSpPr>
          <p:cNvPr id="19" name="Tekstfelt 18">
            <a:extLst>
              <a:ext uri="{FF2B5EF4-FFF2-40B4-BE49-F238E27FC236}">
                <a16:creationId xmlns:a16="http://schemas.microsoft.com/office/drawing/2014/main" xmlns="" id="{85DE8F30-FE94-4263-99E0-0BBBCBF12A7C}"/>
              </a:ext>
            </a:extLst>
          </p:cNvPr>
          <p:cNvSpPr txBox="1"/>
          <p:nvPr/>
        </p:nvSpPr>
        <p:spPr>
          <a:xfrm>
            <a:off x="942474" y="2960180"/>
            <a:ext cx="3991618" cy="3262078"/>
          </a:xfrm>
          <a:prstGeom prst="rect">
            <a:avLst/>
          </a:prstGeom>
          <a:noFill/>
          <a:ln>
            <a:solidFill>
              <a:schemeClr val="bg1"/>
            </a:solidFill>
          </a:ln>
        </p:spPr>
        <p:txBody>
          <a:bodyPr wrap="square" rtlCol="0">
            <a:spAutoFit/>
          </a:bodyPr>
          <a:lstStyle/>
          <a:p>
            <a:endParaRPr lang="da-DK" dirty="0"/>
          </a:p>
        </p:txBody>
      </p:sp>
      <p:sp>
        <p:nvSpPr>
          <p:cNvPr id="20" name="Tekstfelt 19">
            <a:extLst>
              <a:ext uri="{FF2B5EF4-FFF2-40B4-BE49-F238E27FC236}">
                <a16:creationId xmlns:a16="http://schemas.microsoft.com/office/drawing/2014/main" xmlns="" id="{61082F0E-828F-4FD8-9080-44973471BEC9}"/>
              </a:ext>
            </a:extLst>
          </p:cNvPr>
          <p:cNvSpPr txBox="1"/>
          <p:nvPr/>
        </p:nvSpPr>
        <p:spPr>
          <a:xfrm>
            <a:off x="1192696" y="2941983"/>
            <a:ext cx="3260034" cy="967957"/>
          </a:xfrm>
          <a:prstGeom prst="rect">
            <a:avLst/>
          </a:prstGeom>
          <a:noFill/>
        </p:spPr>
        <p:txBody>
          <a:bodyPr wrap="square" rtlCol="0">
            <a:spAutoFit/>
          </a:bodyPr>
          <a:lstStyle/>
          <a:p>
            <a:pPr algn="ctr">
              <a:lnSpc>
                <a:spcPct val="150000"/>
              </a:lnSpc>
            </a:pPr>
            <a:r>
              <a:rPr lang="da-DK" sz="2000" b="1" dirty="0">
                <a:solidFill>
                  <a:schemeClr val="bg1"/>
                </a:solidFill>
              </a:rPr>
              <a:t>Vej dig regelmæssigt, og søg at holde en stabil vægt</a:t>
            </a:r>
          </a:p>
        </p:txBody>
      </p:sp>
      <p:sp>
        <p:nvSpPr>
          <p:cNvPr id="21" name="Tekstfelt 20">
            <a:extLst>
              <a:ext uri="{FF2B5EF4-FFF2-40B4-BE49-F238E27FC236}">
                <a16:creationId xmlns:a16="http://schemas.microsoft.com/office/drawing/2014/main" xmlns="" id="{2675AD28-5E29-4470-B7A9-BD2FE1F11865}"/>
              </a:ext>
            </a:extLst>
          </p:cNvPr>
          <p:cNvSpPr txBox="1"/>
          <p:nvPr/>
        </p:nvSpPr>
        <p:spPr>
          <a:xfrm>
            <a:off x="7257910" y="2941983"/>
            <a:ext cx="3991618" cy="3262078"/>
          </a:xfrm>
          <a:prstGeom prst="rect">
            <a:avLst/>
          </a:prstGeom>
          <a:noFill/>
          <a:ln>
            <a:solidFill>
              <a:schemeClr val="bg1"/>
            </a:solidFill>
          </a:ln>
        </p:spPr>
        <p:txBody>
          <a:bodyPr wrap="square" rtlCol="0">
            <a:spAutoFit/>
          </a:bodyPr>
          <a:lstStyle/>
          <a:p>
            <a:endParaRPr lang="da-DK" dirty="0"/>
          </a:p>
        </p:txBody>
      </p:sp>
      <p:sp>
        <p:nvSpPr>
          <p:cNvPr id="22" name="Tekstfelt 21">
            <a:extLst>
              <a:ext uri="{FF2B5EF4-FFF2-40B4-BE49-F238E27FC236}">
                <a16:creationId xmlns:a16="http://schemas.microsoft.com/office/drawing/2014/main" xmlns="" id="{9137DFCC-79FC-4286-BCFC-83F89450DD60}"/>
              </a:ext>
            </a:extLst>
          </p:cNvPr>
          <p:cNvSpPr txBox="1"/>
          <p:nvPr/>
        </p:nvSpPr>
        <p:spPr>
          <a:xfrm>
            <a:off x="7553739" y="2889173"/>
            <a:ext cx="3445565" cy="1295868"/>
          </a:xfrm>
          <a:prstGeom prst="rect">
            <a:avLst/>
          </a:prstGeom>
          <a:noFill/>
        </p:spPr>
        <p:txBody>
          <a:bodyPr wrap="square" rtlCol="0">
            <a:spAutoFit/>
          </a:bodyPr>
          <a:lstStyle/>
          <a:p>
            <a:pPr algn="ctr">
              <a:lnSpc>
                <a:spcPct val="150000"/>
              </a:lnSpc>
            </a:pPr>
            <a:r>
              <a:rPr lang="da-DK" b="1" dirty="0">
                <a:solidFill>
                  <a:schemeClr val="bg1"/>
                </a:solidFill>
              </a:rPr>
              <a:t>Spis protein til alle dagens måltider, både hovedmåltider og mellemmåltider</a:t>
            </a:r>
          </a:p>
        </p:txBody>
      </p:sp>
      <p:sp>
        <p:nvSpPr>
          <p:cNvPr id="23" name="Ellipse 22">
            <a:extLst>
              <a:ext uri="{FF2B5EF4-FFF2-40B4-BE49-F238E27FC236}">
                <a16:creationId xmlns:a16="http://schemas.microsoft.com/office/drawing/2014/main" xmlns="" id="{6E7FC698-3932-48F6-BFD6-93ED404096D5}"/>
              </a:ext>
            </a:extLst>
          </p:cNvPr>
          <p:cNvSpPr/>
          <p:nvPr/>
        </p:nvSpPr>
        <p:spPr>
          <a:xfrm>
            <a:off x="4586974" y="1590261"/>
            <a:ext cx="2873999" cy="2319679"/>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Tekstfelt 23">
            <a:extLst>
              <a:ext uri="{FF2B5EF4-FFF2-40B4-BE49-F238E27FC236}">
                <a16:creationId xmlns:a16="http://schemas.microsoft.com/office/drawing/2014/main" xmlns="" id="{8E23FCE3-27AF-4DD3-90A8-00763F23D8FE}"/>
              </a:ext>
            </a:extLst>
          </p:cNvPr>
          <p:cNvSpPr txBox="1"/>
          <p:nvPr/>
        </p:nvSpPr>
        <p:spPr>
          <a:xfrm>
            <a:off x="5112287" y="1987957"/>
            <a:ext cx="1823372" cy="1295868"/>
          </a:xfrm>
          <a:prstGeom prst="rect">
            <a:avLst/>
          </a:prstGeom>
          <a:noFill/>
        </p:spPr>
        <p:txBody>
          <a:bodyPr wrap="square" rtlCol="0">
            <a:spAutoFit/>
          </a:bodyPr>
          <a:lstStyle/>
          <a:p>
            <a:pPr algn="ctr">
              <a:lnSpc>
                <a:spcPct val="150000"/>
              </a:lnSpc>
            </a:pPr>
            <a:r>
              <a:rPr lang="da-DK" b="1" dirty="0">
                <a:latin typeface="Bradley Hand ITC" panose="03070402050302030203" pitchFamily="66" charset="0"/>
              </a:rPr>
              <a:t>Halvdelen over 65 år får ikke protein nok</a:t>
            </a:r>
          </a:p>
        </p:txBody>
      </p:sp>
    </p:spTree>
    <p:extLst>
      <p:ext uri="{BB962C8B-B14F-4D97-AF65-F5344CB8AC3E}">
        <p14:creationId xmlns:p14="http://schemas.microsoft.com/office/powerpoint/2010/main" val="233818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868A6743-378F-4B6A-BCC0-2AC3F98625FF}"/>
              </a:ext>
            </a:extLst>
          </p:cNvPr>
          <p:cNvPicPr>
            <a:picLocks noChangeAspect="1"/>
          </p:cNvPicPr>
          <p:nvPr/>
        </p:nvPicPr>
        <p:blipFill>
          <a:blip r:embed="rId3"/>
          <a:stretch>
            <a:fillRect/>
          </a:stretch>
        </p:blipFill>
        <p:spPr>
          <a:xfrm>
            <a:off x="481096" y="0"/>
            <a:ext cx="11229805" cy="2316681"/>
          </a:xfrm>
          <a:prstGeom prst="rect">
            <a:avLst/>
          </a:prstGeom>
        </p:spPr>
      </p:pic>
      <p:sp>
        <p:nvSpPr>
          <p:cNvPr id="6" name="Tekstfelt 5">
            <a:extLst>
              <a:ext uri="{FF2B5EF4-FFF2-40B4-BE49-F238E27FC236}">
                <a16:creationId xmlns:a16="http://schemas.microsoft.com/office/drawing/2014/main" xmlns="" id="{C147D5DE-ECFB-4FB2-8D1F-E0ABBF26C6DE}"/>
              </a:ext>
            </a:extLst>
          </p:cNvPr>
          <p:cNvSpPr txBox="1"/>
          <p:nvPr/>
        </p:nvSpPr>
        <p:spPr>
          <a:xfrm>
            <a:off x="481096" y="2616591"/>
            <a:ext cx="11229805" cy="4241409"/>
          </a:xfrm>
          <a:prstGeom prst="rect">
            <a:avLst/>
          </a:prstGeom>
          <a:solidFill>
            <a:schemeClr val="accent6">
              <a:lumMod val="60000"/>
              <a:lumOff val="40000"/>
            </a:schemeClr>
          </a:solidFill>
        </p:spPr>
        <p:txBody>
          <a:bodyPr wrap="square" rtlCol="0">
            <a:spAutoFit/>
          </a:bodyPr>
          <a:lstStyle/>
          <a:p>
            <a:endParaRPr lang="da-DK" dirty="0"/>
          </a:p>
        </p:txBody>
      </p:sp>
      <p:sp>
        <p:nvSpPr>
          <p:cNvPr id="7" name="Tekstfelt 6">
            <a:extLst>
              <a:ext uri="{FF2B5EF4-FFF2-40B4-BE49-F238E27FC236}">
                <a16:creationId xmlns:a16="http://schemas.microsoft.com/office/drawing/2014/main" xmlns="" id="{727A9429-4947-4B73-B6C6-68329C623AB9}"/>
              </a:ext>
            </a:extLst>
          </p:cNvPr>
          <p:cNvSpPr txBox="1"/>
          <p:nvPr/>
        </p:nvSpPr>
        <p:spPr>
          <a:xfrm>
            <a:off x="1404422" y="527398"/>
            <a:ext cx="9383151" cy="1261884"/>
          </a:xfrm>
          <a:prstGeom prst="rect">
            <a:avLst/>
          </a:prstGeom>
          <a:noFill/>
        </p:spPr>
        <p:txBody>
          <a:bodyPr wrap="square" rtlCol="0">
            <a:spAutoFit/>
          </a:bodyPr>
          <a:lstStyle/>
          <a:p>
            <a:pPr algn="ctr"/>
            <a:r>
              <a:rPr lang="da-DK" sz="4400" dirty="0">
                <a:solidFill>
                  <a:schemeClr val="bg1"/>
                </a:solidFill>
              </a:rPr>
              <a:t>Lidt kan gøre meget…</a:t>
            </a:r>
          </a:p>
          <a:p>
            <a:pPr algn="ctr"/>
            <a:endParaRPr lang="da-DK" sz="3200" dirty="0">
              <a:solidFill>
                <a:schemeClr val="bg1"/>
              </a:solidFill>
            </a:endParaRPr>
          </a:p>
        </p:txBody>
      </p:sp>
      <p:pic>
        <p:nvPicPr>
          <p:cNvPr id="3" name="Billede 2" descr="Et billede, der indeholder bord, kop, mad, kaffe&#10;&#10;Automatisk genereret beskrivelse">
            <a:extLst>
              <a:ext uri="{FF2B5EF4-FFF2-40B4-BE49-F238E27FC236}">
                <a16:creationId xmlns:a16="http://schemas.microsoft.com/office/drawing/2014/main" xmlns="" id="{891FFBC3-8B45-4279-8E16-F66CDC6D3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380" y="4737295"/>
            <a:ext cx="3068574" cy="2045110"/>
          </a:xfrm>
          <a:prstGeom prst="rect">
            <a:avLst/>
          </a:prstGeom>
          <a:ln>
            <a:noFill/>
          </a:ln>
          <a:effectLst>
            <a:softEdge rad="112500"/>
          </a:effectLst>
        </p:spPr>
      </p:pic>
      <p:pic>
        <p:nvPicPr>
          <p:cNvPr id="8" name="Billede 7" descr="Et billede, der indeholder bord, kop, mad, kaffe&#10;&#10;Automatisk genereret beskrivelse">
            <a:extLst>
              <a:ext uri="{FF2B5EF4-FFF2-40B4-BE49-F238E27FC236}">
                <a16:creationId xmlns:a16="http://schemas.microsoft.com/office/drawing/2014/main" xmlns="" id="{A4749A04-021D-4B18-A58F-F386029FD7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5997" y="4062606"/>
            <a:ext cx="3060000" cy="2039396"/>
          </a:xfrm>
          <a:prstGeom prst="rect">
            <a:avLst/>
          </a:prstGeom>
          <a:ln>
            <a:noFill/>
          </a:ln>
          <a:effectLst>
            <a:softEdge rad="112500"/>
          </a:effectLst>
        </p:spPr>
      </p:pic>
      <p:pic>
        <p:nvPicPr>
          <p:cNvPr id="10" name="Billede 9" descr="Et billede, der indeholder bord, kop, mad, kaffe&#10;&#10;Automatisk genereret beskrivelse">
            <a:extLst>
              <a:ext uri="{FF2B5EF4-FFF2-40B4-BE49-F238E27FC236}">
                <a16:creationId xmlns:a16="http://schemas.microsoft.com/office/drawing/2014/main" xmlns="" id="{8B3DC520-2F4A-488A-B33D-8E1D8DF160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8620" y="3271508"/>
            <a:ext cx="3060000" cy="2039396"/>
          </a:xfrm>
          <a:prstGeom prst="rect">
            <a:avLst/>
          </a:prstGeom>
          <a:ln>
            <a:noFill/>
          </a:ln>
          <a:effectLst>
            <a:softEdge rad="112500"/>
          </a:effectLst>
        </p:spPr>
      </p:pic>
      <p:sp>
        <p:nvSpPr>
          <p:cNvPr id="11" name="Tekstfelt 10">
            <a:extLst>
              <a:ext uri="{FF2B5EF4-FFF2-40B4-BE49-F238E27FC236}">
                <a16:creationId xmlns:a16="http://schemas.microsoft.com/office/drawing/2014/main" xmlns="" id="{080098AD-9EAE-4020-81C9-27D95AD78D25}"/>
              </a:ext>
            </a:extLst>
          </p:cNvPr>
          <p:cNvSpPr txBox="1"/>
          <p:nvPr/>
        </p:nvSpPr>
        <p:spPr>
          <a:xfrm>
            <a:off x="1163260" y="4094357"/>
            <a:ext cx="1928813" cy="642938"/>
          </a:xfrm>
          <a:prstGeom prst="rect">
            <a:avLst/>
          </a:prstGeom>
          <a:noFill/>
          <a:ln w="57150">
            <a:solidFill>
              <a:schemeClr val="bg1"/>
            </a:solidFill>
          </a:ln>
        </p:spPr>
        <p:txBody>
          <a:bodyPr wrap="square" rtlCol="0">
            <a:spAutoFit/>
          </a:bodyPr>
          <a:lstStyle/>
          <a:p>
            <a:endParaRPr lang="da-DK" dirty="0"/>
          </a:p>
        </p:txBody>
      </p:sp>
      <p:sp>
        <p:nvSpPr>
          <p:cNvPr id="12" name="Tekstfelt 11">
            <a:extLst>
              <a:ext uri="{FF2B5EF4-FFF2-40B4-BE49-F238E27FC236}">
                <a16:creationId xmlns:a16="http://schemas.microsoft.com/office/drawing/2014/main" xmlns="" id="{C0D8E831-8ADB-4AB8-8727-352B99953949}"/>
              </a:ext>
            </a:extLst>
          </p:cNvPr>
          <p:cNvSpPr txBox="1"/>
          <p:nvPr/>
        </p:nvSpPr>
        <p:spPr>
          <a:xfrm>
            <a:off x="5131590" y="3419668"/>
            <a:ext cx="1928813" cy="642938"/>
          </a:xfrm>
          <a:prstGeom prst="rect">
            <a:avLst/>
          </a:prstGeom>
          <a:noFill/>
          <a:ln w="57150">
            <a:solidFill>
              <a:schemeClr val="bg1"/>
            </a:solidFill>
          </a:ln>
        </p:spPr>
        <p:txBody>
          <a:bodyPr wrap="square" rtlCol="0">
            <a:spAutoFit/>
          </a:bodyPr>
          <a:lstStyle/>
          <a:p>
            <a:endParaRPr lang="da-DK" dirty="0"/>
          </a:p>
        </p:txBody>
      </p:sp>
      <p:sp>
        <p:nvSpPr>
          <p:cNvPr id="13" name="Tekstfelt 12">
            <a:extLst>
              <a:ext uri="{FF2B5EF4-FFF2-40B4-BE49-F238E27FC236}">
                <a16:creationId xmlns:a16="http://schemas.microsoft.com/office/drawing/2014/main" xmlns="" id="{258EB566-3D54-4AD6-9D9F-2FC1180E9DAE}"/>
              </a:ext>
            </a:extLst>
          </p:cNvPr>
          <p:cNvSpPr txBox="1"/>
          <p:nvPr/>
        </p:nvSpPr>
        <p:spPr>
          <a:xfrm>
            <a:off x="9104213" y="2650129"/>
            <a:ext cx="1928813" cy="642938"/>
          </a:xfrm>
          <a:prstGeom prst="rect">
            <a:avLst/>
          </a:prstGeom>
          <a:noFill/>
          <a:ln w="57150">
            <a:solidFill>
              <a:schemeClr val="bg1"/>
            </a:solidFill>
          </a:ln>
        </p:spPr>
        <p:txBody>
          <a:bodyPr wrap="square" rtlCol="0">
            <a:spAutoFit/>
          </a:bodyPr>
          <a:lstStyle/>
          <a:p>
            <a:endParaRPr lang="da-DK" dirty="0"/>
          </a:p>
        </p:txBody>
      </p:sp>
      <p:sp>
        <p:nvSpPr>
          <p:cNvPr id="15" name="Tekstfelt 14">
            <a:extLst>
              <a:ext uri="{FF2B5EF4-FFF2-40B4-BE49-F238E27FC236}">
                <a16:creationId xmlns:a16="http://schemas.microsoft.com/office/drawing/2014/main" xmlns="" id="{7C9CCDBD-0F25-4005-9F54-D7116D767AA0}"/>
              </a:ext>
            </a:extLst>
          </p:cNvPr>
          <p:cNvSpPr txBox="1"/>
          <p:nvPr/>
        </p:nvSpPr>
        <p:spPr>
          <a:xfrm>
            <a:off x="1163260" y="4062606"/>
            <a:ext cx="1822828" cy="646331"/>
          </a:xfrm>
          <a:prstGeom prst="rect">
            <a:avLst/>
          </a:prstGeom>
          <a:noFill/>
        </p:spPr>
        <p:txBody>
          <a:bodyPr wrap="square" rtlCol="0">
            <a:spAutoFit/>
          </a:bodyPr>
          <a:lstStyle/>
          <a:p>
            <a:pPr algn="ctr"/>
            <a:r>
              <a:rPr lang="da-DK" dirty="0">
                <a:solidFill>
                  <a:schemeClr val="bg1"/>
                </a:solidFill>
              </a:rPr>
              <a:t>5g protein</a:t>
            </a:r>
          </a:p>
          <a:p>
            <a:pPr algn="ctr"/>
            <a:r>
              <a:rPr lang="da-DK" dirty="0">
                <a:solidFill>
                  <a:schemeClr val="bg1"/>
                </a:solidFill>
              </a:rPr>
              <a:t>1265KJ</a:t>
            </a:r>
          </a:p>
        </p:txBody>
      </p:sp>
      <p:sp>
        <p:nvSpPr>
          <p:cNvPr id="16" name="Tekstfelt 15">
            <a:extLst>
              <a:ext uri="{FF2B5EF4-FFF2-40B4-BE49-F238E27FC236}">
                <a16:creationId xmlns:a16="http://schemas.microsoft.com/office/drawing/2014/main" xmlns="" id="{A5C59042-3280-4099-A812-1139D31AD7F6}"/>
              </a:ext>
            </a:extLst>
          </p:cNvPr>
          <p:cNvSpPr txBox="1"/>
          <p:nvPr/>
        </p:nvSpPr>
        <p:spPr>
          <a:xfrm>
            <a:off x="5248613" y="3410336"/>
            <a:ext cx="1735368" cy="646331"/>
          </a:xfrm>
          <a:prstGeom prst="rect">
            <a:avLst/>
          </a:prstGeom>
          <a:noFill/>
        </p:spPr>
        <p:txBody>
          <a:bodyPr wrap="square" rtlCol="0">
            <a:spAutoFit/>
          </a:bodyPr>
          <a:lstStyle/>
          <a:p>
            <a:pPr algn="ctr"/>
            <a:r>
              <a:rPr lang="da-DK" dirty="0">
                <a:solidFill>
                  <a:schemeClr val="bg1"/>
                </a:solidFill>
              </a:rPr>
              <a:t>16g protein</a:t>
            </a:r>
          </a:p>
          <a:p>
            <a:pPr algn="ctr"/>
            <a:r>
              <a:rPr lang="da-DK" dirty="0">
                <a:solidFill>
                  <a:schemeClr val="bg1"/>
                </a:solidFill>
              </a:rPr>
              <a:t>1562KJ</a:t>
            </a:r>
          </a:p>
        </p:txBody>
      </p:sp>
      <p:sp>
        <p:nvSpPr>
          <p:cNvPr id="17" name="Tekstfelt 16">
            <a:extLst>
              <a:ext uri="{FF2B5EF4-FFF2-40B4-BE49-F238E27FC236}">
                <a16:creationId xmlns:a16="http://schemas.microsoft.com/office/drawing/2014/main" xmlns="" id="{BFB2812D-04D0-4DAB-92E8-F5F928BEF70F}"/>
              </a:ext>
            </a:extLst>
          </p:cNvPr>
          <p:cNvSpPr txBox="1"/>
          <p:nvPr/>
        </p:nvSpPr>
        <p:spPr>
          <a:xfrm>
            <a:off x="9233647" y="2650129"/>
            <a:ext cx="1799379" cy="646331"/>
          </a:xfrm>
          <a:prstGeom prst="rect">
            <a:avLst/>
          </a:prstGeom>
          <a:noFill/>
        </p:spPr>
        <p:txBody>
          <a:bodyPr wrap="square" rtlCol="0">
            <a:spAutoFit/>
          </a:bodyPr>
          <a:lstStyle/>
          <a:p>
            <a:pPr algn="ctr"/>
            <a:r>
              <a:rPr lang="da-DK" dirty="0">
                <a:solidFill>
                  <a:schemeClr val="bg1"/>
                </a:solidFill>
              </a:rPr>
              <a:t>22g protein</a:t>
            </a:r>
          </a:p>
          <a:p>
            <a:pPr algn="ctr"/>
            <a:r>
              <a:rPr lang="da-DK" dirty="0">
                <a:solidFill>
                  <a:schemeClr val="bg1"/>
                </a:solidFill>
              </a:rPr>
              <a:t>1859KJ</a:t>
            </a:r>
          </a:p>
        </p:txBody>
      </p:sp>
    </p:spTree>
    <p:extLst>
      <p:ext uri="{BB962C8B-B14F-4D97-AF65-F5344CB8AC3E}">
        <p14:creationId xmlns:p14="http://schemas.microsoft.com/office/powerpoint/2010/main" val="411542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36DD3FBE-FB3E-4136-928E-129EB1361E27}"/>
              </a:ext>
            </a:extLst>
          </p:cNvPr>
          <p:cNvPicPr>
            <a:picLocks noChangeAspect="1"/>
          </p:cNvPicPr>
          <p:nvPr/>
        </p:nvPicPr>
        <p:blipFill>
          <a:blip r:embed="rId3"/>
          <a:stretch>
            <a:fillRect/>
          </a:stretch>
        </p:blipFill>
        <p:spPr>
          <a:xfrm>
            <a:off x="481097" y="1"/>
            <a:ext cx="11229805" cy="2315868"/>
          </a:xfrm>
          <a:prstGeom prst="rect">
            <a:avLst/>
          </a:prstGeom>
        </p:spPr>
      </p:pic>
      <p:sp>
        <p:nvSpPr>
          <p:cNvPr id="5" name="Tekstfelt 4">
            <a:extLst>
              <a:ext uri="{FF2B5EF4-FFF2-40B4-BE49-F238E27FC236}">
                <a16:creationId xmlns:a16="http://schemas.microsoft.com/office/drawing/2014/main" xmlns="" id="{B96C5161-AFB7-4C70-A5F4-1369F58B8ECF}"/>
              </a:ext>
            </a:extLst>
          </p:cNvPr>
          <p:cNvSpPr txBox="1"/>
          <p:nvPr/>
        </p:nvSpPr>
        <p:spPr>
          <a:xfrm>
            <a:off x="481097" y="2615411"/>
            <a:ext cx="11229805" cy="3931163"/>
          </a:xfrm>
          <a:prstGeom prst="rect">
            <a:avLst/>
          </a:prstGeom>
          <a:solidFill>
            <a:schemeClr val="accent6">
              <a:lumMod val="60000"/>
              <a:lumOff val="40000"/>
            </a:schemeClr>
          </a:solidFill>
        </p:spPr>
        <p:txBody>
          <a:bodyPr wrap="square" rtlCol="0">
            <a:spAutoFit/>
          </a:bodyPr>
          <a:lstStyle/>
          <a:p>
            <a:endParaRPr lang="da-DK" dirty="0"/>
          </a:p>
        </p:txBody>
      </p:sp>
      <p:sp>
        <p:nvSpPr>
          <p:cNvPr id="6" name="Tekstfelt 5">
            <a:extLst>
              <a:ext uri="{FF2B5EF4-FFF2-40B4-BE49-F238E27FC236}">
                <a16:creationId xmlns:a16="http://schemas.microsoft.com/office/drawing/2014/main" xmlns="" id="{6E28F6A8-A2E4-4224-9026-5927573B5BA5}"/>
              </a:ext>
            </a:extLst>
          </p:cNvPr>
          <p:cNvSpPr txBox="1"/>
          <p:nvPr/>
        </p:nvSpPr>
        <p:spPr>
          <a:xfrm>
            <a:off x="1026941" y="623099"/>
            <a:ext cx="9411286" cy="584775"/>
          </a:xfrm>
          <a:prstGeom prst="rect">
            <a:avLst/>
          </a:prstGeom>
          <a:noFill/>
        </p:spPr>
        <p:txBody>
          <a:bodyPr wrap="square" rtlCol="0">
            <a:spAutoFit/>
          </a:bodyPr>
          <a:lstStyle/>
          <a:p>
            <a:pPr algn="ctr"/>
            <a:r>
              <a:rPr lang="da-DK" sz="3200" b="1" dirty="0">
                <a:solidFill>
                  <a:schemeClr val="bg1"/>
                </a:solidFill>
              </a:rPr>
              <a:t>Proteiner hele dagen – Gode ideer</a:t>
            </a:r>
          </a:p>
        </p:txBody>
      </p:sp>
      <p:sp>
        <p:nvSpPr>
          <p:cNvPr id="7" name="Tekstfelt 6">
            <a:extLst>
              <a:ext uri="{FF2B5EF4-FFF2-40B4-BE49-F238E27FC236}">
                <a16:creationId xmlns:a16="http://schemas.microsoft.com/office/drawing/2014/main" xmlns="" id="{EC8008F2-7608-4E23-9C52-CFDBAD86C291}"/>
              </a:ext>
            </a:extLst>
          </p:cNvPr>
          <p:cNvSpPr txBox="1"/>
          <p:nvPr/>
        </p:nvSpPr>
        <p:spPr>
          <a:xfrm>
            <a:off x="665870" y="2826414"/>
            <a:ext cx="10860258" cy="3559127"/>
          </a:xfrm>
          <a:prstGeom prst="rect">
            <a:avLst/>
          </a:prstGeom>
          <a:noFill/>
          <a:ln>
            <a:solidFill>
              <a:schemeClr val="bg1"/>
            </a:solidFill>
          </a:ln>
        </p:spPr>
        <p:txBody>
          <a:bodyPr wrap="square" rtlCol="0">
            <a:spAutoFit/>
          </a:bodyPr>
          <a:lstStyle/>
          <a:p>
            <a:endParaRPr lang="da-DK" dirty="0"/>
          </a:p>
        </p:txBody>
      </p:sp>
      <p:sp>
        <p:nvSpPr>
          <p:cNvPr id="8" name="Tekstfelt 7">
            <a:extLst>
              <a:ext uri="{FF2B5EF4-FFF2-40B4-BE49-F238E27FC236}">
                <a16:creationId xmlns:a16="http://schemas.microsoft.com/office/drawing/2014/main" xmlns="" id="{3747011A-BB13-4D2C-BF3A-F9BC82F0FBA3}"/>
              </a:ext>
            </a:extLst>
          </p:cNvPr>
          <p:cNvSpPr txBox="1"/>
          <p:nvPr/>
        </p:nvSpPr>
        <p:spPr>
          <a:xfrm>
            <a:off x="1265890" y="2809292"/>
            <a:ext cx="1392701" cy="369332"/>
          </a:xfrm>
          <a:prstGeom prst="rect">
            <a:avLst/>
          </a:prstGeom>
          <a:noFill/>
        </p:spPr>
        <p:txBody>
          <a:bodyPr wrap="square" rtlCol="0">
            <a:spAutoFit/>
          </a:bodyPr>
          <a:lstStyle/>
          <a:p>
            <a:r>
              <a:rPr lang="da-DK" dirty="0">
                <a:solidFill>
                  <a:schemeClr val="bg1"/>
                </a:solidFill>
              </a:rPr>
              <a:t>Morgenmad</a:t>
            </a:r>
          </a:p>
        </p:txBody>
      </p:sp>
      <p:sp>
        <p:nvSpPr>
          <p:cNvPr id="9" name="Tekstfelt 8">
            <a:extLst>
              <a:ext uri="{FF2B5EF4-FFF2-40B4-BE49-F238E27FC236}">
                <a16:creationId xmlns:a16="http://schemas.microsoft.com/office/drawing/2014/main" xmlns="" id="{17114DB3-F761-4435-A9EE-0E73FFF31B24}"/>
              </a:ext>
            </a:extLst>
          </p:cNvPr>
          <p:cNvSpPr txBox="1"/>
          <p:nvPr/>
        </p:nvSpPr>
        <p:spPr>
          <a:xfrm>
            <a:off x="3739662" y="2938967"/>
            <a:ext cx="1280160" cy="369332"/>
          </a:xfrm>
          <a:prstGeom prst="rect">
            <a:avLst/>
          </a:prstGeom>
          <a:noFill/>
        </p:spPr>
        <p:txBody>
          <a:bodyPr wrap="square" rtlCol="0">
            <a:spAutoFit/>
          </a:bodyPr>
          <a:lstStyle/>
          <a:p>
            <a:endParaRPr lang="da-DK" dirty="0"/>
          </a:p>
        </p:txBody>
      </p:sp>
      <p:sp>
        <p:nvSpPr>
          <p:cNvPr id="10" name="Tekstfelt 9">
            <a:extLst>
              <a:ext uri="{FF2B5EF4-FFF2-40B4-BE49-F238E27FC236}">
                <a16:creationId xmlns:a16="http://schemas.microsoft.com/office/drawing/2014/main" xmlns="" id="{6B74E2FB-63EF-4D67-BF9C-30AE1F61D46A}"/>
              </a:ext>
            </a:extLst>
          </p:cNvPr>
          <p:cNvSpPr txBox="1"/>
          <p:nvPr/>
        </p:nvSpPr>
        <p:spPr>
          <a:xfrm>
            <a:off x="3489146" y="2809292"/>
            <a:ext cx="1280160" cy="369332"/>
          </a:xfrm>
          <a:prstGeom prst="rect">
            <a:avLst/>
          </a:prstGeom>
          <a:noFill/>
        </p:spPr>
        <p:txBody>
          <a:bodyPr wrap="square" rtlCol="0">
            <a:spAutoFit/>
          </a:bodyPr>
          <a:lstStyle/>
          <a:p>
            <a:r>
              <a:rPr lang="da-DK" dirty="0">
                <a:solidFill>
                  <a:schemeClr val="bg1"/>
                </a:solidFill>
              </a:rPr>
              <a:t>Frokost</a:t>
            </a:r>
          </a:p>
        </p:txBody>
      </p:sp>
      <p:sp>
        <p:nvSpPr>
          <p:cNvPr id="11" name="Tekstfelt 10">
            <a:extLst>
              <a:ext uri="{FF2B5EF4-FFF2-40B4-BE49-F238E27FC236}">
                <a16:creationId xmlns:a16="http://schemas.microsoft.com/office/drawing/2014/main" xmlns="" id="{D3BE7CA1-BF65-4454-B820-C4C48F438765}"/>
              </a:ext>
            </a:extLst>
          </p:cNvPr>
          <p:cNvSpPr txBox="1"/>
          <p:nvPr/>
        </p:nvSpPr>
        <p:spPr>
          <a:xfrm>
            <a:off x="7816818" y="2842104"/>
            <a:ext cx="1524000" cy="369332"/>
          </a:xfrm>
          <a:prstGeom prst="rect">
            <a:avLst/>
          </a:prstGeom>
          <a:noFill/>
        </p:spPr>
        <p:txBody>
          <a:bodyPr wrap="square" rtlCol="0">
            <a:spAutoFit/>
          </a:bodyPr>
          <a:lstStyle/>
          <a:p>
            <a:r>
              <a:rPr lang="da-DK" dirty="0">
                <a:solidFill>
                  <a:schemeClr val="bg1"/>
                </a:solidFill>
              </a:rPr>
              <a:t>Mellemmåltid</a:t>
            </a:r>
          </a:p>
        </p:txBody>
      </p:sp>
      <p:sp>
        <p:nvSpPr>
          <p:cNvPr id="12" name="Tekstfelt 11">
            <a:extLst>
              <a:ext uri="{FF2B5EF4-FFF2-40B4-BE49-F238E27FC236}">
                <a16:creationId xmlns:a16="http://schemas.microsoft.com/office/drawing/2014/main" xmlns="" id="{F6468D87-6B71-41AF-A921-72B167A6313F}"/>
              </a:ext>
            </a:extLst>
          </p:cNvPr>
          <p:cNvSpPr txBox="1"/>
          <p:nvPr/>
        </p:nvSpPr>
        <p:spPr>
          <a:xfrm>
            <a:off x="9931707" y="2809292"/>
            <a:ext cx="1280160" cy="369332"/>
          </a:xfrm>
          <a:prstGeom prst="rect">
            <a:avLst/>
          </a:prstGeom>
          <a:noFill/>
        </p:spPr>
        <p:txBody>
          <a:bodyPr wrap="square" rtlCol="0">
            <a:spAutoFit/>
          </a:bodyPr>
          <a:lstStyle/>
          <a:p>
            <a:r>
              <a:rPr lang="da-DK" dirty="0">
                <a:solidFill>
                  <a:schemeClr val="bg1"/>
                </a:solidFill>
              </a:rPr>
              <a:t>Drikkevarer</a:t>
            </a:r>
          </a:p>
        </p:txBody>
      </p:sp>
      <p:sp>
        <p:nvSpPr>
          <p:cNvPr id="13" name="Tekstfelt 12">
            <a:extLst>
              <a:ext uri="{FF2B5EF4-FFF2-40B4-BE49-F238E27FC236}">
                <a16:creationId xmlns:a16="http://schemas.microsoft.com/office/drawing/2014/main" xmlns="" id="{C50DDD5C-4776-4899-ABC6-A00E55C39F7C}"/>
              </a:ext>
            </a:extLst>
          </p:cNvPr>
          <p:cNvSpPr txBox="1"/>
          <p:nvPr/>
        </p:nvSpPr>
        <p:spPr>
          <a:xfrm>
            <a:off x="5527894" y="2817156"/>
            <a:ext cx="1568547" cy="369332"/>
          </a:xfrm>
          <a:prstGeom prst="rect">
            <a:avLst/>
          </a:prstGeom>
          <a:noFill/>
        </p:spPr>
        <p:txBody>
          <a:bodyPr wrap="square" rtlCol="0">
            <a:spAutoFit/>
          </a:bodyPr>
          <a:lstStyle/>
          <a:p>
            <a:r>
              <a:rPr lang="da-DK" dirty="0">
                <a:solidFill>
                  <a:schemeClr val="bg1"/>
                </a:solidFill>
              </a:rPr>
              <a:t>Aftensmad</a:t>
            </a:r>
          </a:p>
        </p:txBody>
      </p:sp>
      <p:pic>
        <p:nvPicPr>
          <p:cNvPr id="14" name="Billede 13">
            <a:extLst>
              <a:ext uri="{FF2B5EF4-FFF2-40B4-BE49-F238E27FC236}">
                <a16:creationId xmlns:a16="http://schemas.microsoft.com/office/drawing/2014/main" xmlns="" id="{2A7915E6-D4B3-44B3-AB1C-CD6F4597213E}"/>
              </a:ext>
            </a:extLst>
          </p:cNvPr>
          <p:cNvPicPr>
            <a:picLocks noChangeAspect="1"/>
          </p:cNvPicPr>
          <p:nvPr/>
        </p:nvPicPr>
        <p:blipFill>
          <a:blip r:embed="rId4"/>
          <a:stretch>
            <a:fillRect/>
          </a:stretch>
        </p:blipFill>
        <p:spPr>
          <a:xfrm>
            <a:off x="1318579" y="4275415"/>
            <a:ext cx="1249149" cy="950061"/>
          </a:xfrm>
          <a:prstGeom prst="rect">
            <a:avLst/>
          </a:prstGeom>
          <a:ln w="57150">
            <a:solidFill>
              <a:schemeClr val="bg1"/>
            </a:solidFill>
          </a:ln>
        </p:spPr>
      </p:pic>
      <p:pic>
        <p:nvPicPr>
          <p:cNvPr id="15" name="Billede 14">
            <a:extLst>
              <a:ext uri="{FF2B5EF4-FFF2-40B4-BE49-F238E27FC236}">
                <a16:creationId xmlns:a16="http://schemas.microsoft.com/office/drawing/2014/main" xmlns="" id="{5BF95FE1-B3DB-495F-AC32-BB1E3DF8A50F}"/>
              </a:ext>
            </a:extLst>
          </p:cNvPr>
          <p:cNvPicPr>
            <a:picLocks noChangeAspect="1"/>
          </p:cNvPicPr>
          <p:nvPr/>
        </p:nvPicPr>
        <p:blipFill>
          <a:blip r:embed="rId5"/>
          <a:stretch>
            <a:fillRect/>
          </a:stretch>
        </p:blipFill>
        <p:spPr>
          <a:xfrm>
            <a:off x="1309034" y="5371957"/>
            <a:ext cx="1268236" cy="884176"/>
          </a:xfrm>
          <a:prstGeom prst="rect">
            <a:avLst/>
          </a:prstGeom>
          <a:ln w="57150">
            <a:solidFill>
              <a:schemeClr val="bg1"/>
            </a:solidFill>
          </a:ln>
        </p:spPr>
      </p:pic>
      <p:pic>
        <p:nvPicPr>
          <p:cNvPr id="16" name="Billede 15">
            <a:extLst>
              <a:ext uri="{FF2B5EF4-FFF2-40B4-BE49-F238E27FC236}">
                <a16:creationId xmlns:a16="http://schemas.microsoft.com/office/drawing/2014/main" xmlns="" id="{596886E6-111F-420F-8E5E-16155BC32295}"/>
              </a:ext>
            </a:extLst>
          </p:cNvPr>
          <p:cNvPicPr>
            <a:picLocks noChangeAspect="1"/>
          </p:cNvPicPr>
          <p:nvPr/>
        </p:nvPicPr>
        <p:blipFill>
          <a:blip r:embed="rId6"/>
          <a:stretch>
            <a:fillRect/>
          </a:stretch>
        </p:blipFill>
        <p:spPr>
          <a:xfrm>
            <a:off x="1326484" y="3175583"/>
            <a:ext cx="1249149" cy="950061"/>
          </a:xfrm>
          <a:prstGeom prst="rect">
            <a:avLst/>
          </a:prstGeom>
          <a:ln w="57150">
            <a:solidFill>
              <a:schemeClr val="bg1"/>
            </a:solidFill>
          </a:ln>
        </p:spPr>
      </p:pic>
      <p:pic>
        <p:nvPicPr>
          <p:cNvPr id="17" name="Billede 16">
            <a:extLst>
              <a:ext uri="{FF2B5EF4-FFF2-40B4-BE49-F238E27FC236}">
                <a16:creationId xmlns:a16="http://schemas.microsoft.com/office/drawing/2014/main" xmlns="" id="{10C6DC60-3CCF-472F-A59E-1D2CF92D7825}"/>
              </a:ext>
            </a:extLst>
          </p:cNvPr>
          <p:cNvPicPr>
            <a:picLocks noChangeAspect="1"/>
          </p:cNvPicPr>
          <p:nvPr/>
        </p:nvPicPr>
        <p:blipFill>
          <a:blip r:embed="rId7"/>
          <a:stretch>
            <a:fillRect/>
          </a:stretch>
        </p:blipFill>
        <p:spPr>
          <a:xfrm>
            <a:off x="3368593" y="3173401"/>
            <a:ext cx="1249149" cy="973150"/>
          </a:xfrm>
          <a:prstGeom prst="rect">
            <a:avLst/>
          </a:prstGeom>
          <a:ln w="57150">
            <a:solidFill>
              <a:schemeClr val="bg1"/>
            </a:solidFill>
          </a:ln>
        </p:spPr>
      </p:pic>
      <p:pic>
        <p:nvPicPr>
          <p:cNvPr id="18" name="Billede 17">
            <a:extLst>
              <a:ext uri="{FF2B5EF4-FFF2-40B4-BE49-F238E27FC236}">
                <a16:creationId xmlns:a16="http://schemas.microsoft.com/office/drawing/2014/main" xmlns="" id="{69DBE11D-1FBB-4F5D-B026-EE3A8645D8C7}"/>
              </a:ext>
            </a:extLst>
          </p:cNvPr>
          <p:cNvPicPr>
            <a:picLocks noChangeAspect="1"/>
          </p:cNvPicPr>
          <p:nvPr/>
        </p:nvPicPr>
        <p:blipFill>
          <a:blip r:embed="rId8"/>
          <a:stretch>
            <a:fillRect/>
          </a:stretch>
        </p:blipFill>
        <p:spPr>
          <a:xfrm>
            <a:off x="3368593" y="4301319"/>
            <a:ext cx="1280161" cy="924157"/>
          </a:xfrm>
          <a:prstGeom prst="rect">
            <a:avLst/>
          </a:prstGeom>
          <a:ln w="57150">
            <a:solidFill>
              <a:schemeClr val="bg1"/>
            </a:solidFill>
          </a:ln>
        </p:spPr>
      </p:pic>
      <p:pic>
        <p:nvPicPr>
          <p:cNvPr id="19" name="Billede 18">
            <a:extLst>
              <a:ext uri="{FF2B5EF4-FFF2-40B4-BE49-F238E27FC236}">
                <a16:creationId xmlns:a16="http://schemas.microsoft.com/office/drawing/2014/main" xmlns="" id="{415F84F6-ADB6-49D4-8A31-A1082E8AA0B5}"/>
              </a:ext>
            </a:extLst>
          </p:cNvPr>
          <p:cNvPicPr>
            <a:picLocks noChangeAspect="1"/>
          </p:cNvPicPr>
          <p:nvPr/>
        </p:nvPicPr>
        <p:blipFill>
          <a:blip r:embed="rId9"/>
          <a:stretch>
            <a:fillRect/>
          </a:stretch>
        </p:blipFill>
        <p:spPr>
          <a:xfrm>
            <a:off x="3368593" y="5371956"/>
            <a:ext cx="1337170" cy="906371"/>
          </a:xfrm>
          <a:prstGeom prst="rect">
            <a:avLst/>
          </a:prstGeom>
          <a:ln w="57150">
            <a:solidFill>
              <a:schemeClr val="bg1"/>
            </a:solidFill>
          </a:ln>
        </p:spPr>
      </p:pic>
      <p:pic>
        <p:nvPicPr>
          <p:cNvPr id="20" name="Billede 19">
            <a:extLst>
              <a:ext uri="{FF2B5EF4-FFF2-40B4-BE49-F238E27FC236}">
                <a16:creationId xmlns:a16="http://schemas.microsoft.com/office/drawing/2014/main" xmlns="" id="{7E88541C-D583-40A0-8713-D9C224B1F4AD}"/>
              </a:ext>
            </a:extLst>
          </p:cNvPr>
          <p:cNvPicPr>
            <a:picLocks noChangeAspect="1"/>
          </p:cNvPicPr>
          <p:nvPr/>
        </p:nvPicPr>
        <p:blipFill>
          <a:blip r:embed="rId10"/>
          <a:stretch>
            <a:fillRect/>
          </a:stretch>
        </p:blipFill>
        <p:spPr>
          <a:xfrm>
            <a:off x="5353630" y="3232320"/>
            <a:ext cx="1524000" cy="878386"/>
          </a:xfrm>
          <a:prstGeom prst="rect">
            <a:avLst/>
          </a:prstGeom>
          <a:ln w="57150">
            <a:solidFill>
              <a:schemeClr val="bg1"/>
            </a:solidFill>
          </a:ln>
        </p:spPr>
      </p:pic>
      <p:pic>
        <p:nvPicPr>
          <p:cNvPr id="21" name="Billede 20">
            <a:extLst>
              <a:ext uri="{FF2B5EF4-FFF2-40B4-BE49-F238E27FC236}">
                <a16:creationId xmlns:a16="http://schemas.microsoft.com/office/drawing/2014/main" xmlns="" id="{1B4D83E3-663E-4B36-BB8A-0CCB857F4DED}"/>
              </a:ext>
            </a:extLst>
          </p:cNvPr>
          <p:cNvPicPr>
            <a:picLocks noChangeAspect="1"/>
          </p:cNvPicPr>
          <p:nvPr/>
        </p:nvPicPr>
        <p:blipFill>
          <a:blip r:embed="rId11"/>
          <a:stretch>
            <a:fillRect/>
          </a:stretch>
        </p:blipFill>
        <p:spPr>
          <a:xfrm>
            <a:off x="5333999" y="4296723"/>
            <a:ext cx="1524000" cy="1019694"/>
          </a:xfrm>
          <a:prstGeom prst="rect">
            <a:avLst/>
          </a:prstGeom>
          <a:ln w="57150">
            <a:solidFill>
              <a:schemeClr val="bg1"/>
            </a:solidFill>
          </a:ln>
        </p:spPr>
      </p:pic>
      <p:pic>
        <p:nvPicPr>
          <p:cNvPr id="22" name="Billede 21">
            <a:extLst>
              <a:ext uri="{FF2B5EF4-FFF2-40B4-BE49-F238E27FC236}">
                <a16:creationId xmlns:a16="http://schemas.microsoft.com/office/drawing/2014/main" xmlns="" id="{03F49920-67B0-4F46-B15E-0F78D47017D5}"/>
              </a:ext>
            </a:extLst>
          </p:cNvPr>
          <p:cNvPicPr>
            <a:picLocks noChangeAspect="1"/>
          </p:cNvPicPr>
          <p:nvPr/>
        </p:nvPicPr>
        <p:blipFill>
          <a:blip r:embed="rId12"/>
          <a:stretch>
            <a:fillRect/>
          </a:stretch>
        </p:blipFill>
        <p:spPr>
          <a:xfrm>
            <a:off x="5333999" y="5482169"/>
            <a:ext cx="1577483" cy="878386"/>
          </a:xfrm>
          <a:prstGeom prst="rect">
            <a:avLst/>
          </a:prstGeom>
          <a:ln w="57150">
            <a:solidFill>
              <a:schemeClr val="bg1"/>
            </a:solidFill>
          </a:ln>
        </p:spPr>
      </p:pic>
      <p:pic>
        <p:nvPicPr>
          <p:cNvPr id="23" name="Billede 22">
            <a:extLst>
              <a:ext uri="{FF2B5EF4-FFF2-40B4-BE49-F238E27FC236}">
                <a16:creationId xmlns:a16="http://schemas.microsoft.com/office/drawing/2014/main" xmlns="" id="{229F5896-AEB3-4195-90E5-D9B09BBF405C}"/>
              </a:ext>
            </a:extLst>
          </p:cNvPr>
          <p:cNvPicPr>
            <a:picLocks noChangeAspect="1"/>
          </p:cNvPicPr>
          <p:nvPr/>
        </p:nvPicPr>
        <p:blipFill>
          <a:blip r:embed="rId13"/>
          <a:stretch>
            <a:fillRect/>
          </a:stretch>
        </p:blipFill>
        <p:spPr>
          <a:xfrm>
            <a:off x="7776538" y="3227126"/>
            <a:ext cx="1536552" cy="803529"/>
          </a:xfrm>
          <a:prstGeom prst="rect">
            <a:avLst/>
          </a:prstGeom>
          <a:ln w="57150">
            <a:solidFill>
              <a:schemeClr val="bg1"/>
            </a:solidFill>
          </a:ln>
        </p:spPr>
      </p:pic>
      <p:pic>
        <p:nvPicPr>
          <p:cNvPr id="24" name="Billede 23">
            <a:extLst>
              <a:ext uri="{FF2B5EF4-FFF2-40B4-BE49-F238E27FC236}">
                <a16:creationId xmlns:a16="http://schemas.microsoft.com/office/drawing/2014/main" xmlns="" id="{8FDBFA00-2920-4AF8-844A-E3D59C548E96}"/>
              </a:ext>
            </a:extLst>
          </p:cNvPr>
          <p:cNvPicPr>
            <a:picLocks noChangeAspect="1"/>
          </p:cNvPicPr>
          <p:nvPr/>
        </p:nvPicPr>
        <p:blipFill>
          <a:blip r:embed="rId14"/>
          <a:stretch>
            <a:fillRect/>
          </a:stretch>
        </p:blipFill>
        <p:spPr>
          <a:xfrm>
            <a:off x="7739205" y="4241658"/>
            <a:ext cx="1679226" cy="878386"/>
          </a:xfrm>
          <a:prstGeom prst="rect">
            <a:avLst/>
          </a:prstGeom>
          <a:ln w="57150">
            <a:solidFill>
              <a:schemeClr val="bg1"/>
            </a:solidFill>
          </a:ln>
        </p:spPr>
      </p:pic>
      <p:pic>
        <p:nvPicPr>
          <p:cNvPr id="28" name="Billede 27" descr="Et billede, der indeholder bord, træ, mad, skærende&#10;&#10;Beskrivelse, der er oprettet med meget høj sikkerhed">
            <a:extLst>
              <a:ext uri="{FF2B5EF4-FFF2-40B4-BE49-F238E27FC236}">
                <a16:creationId xmlns:a16="http://schemas.microsoft.com/office/drawing/2014/main" xmlns="" id="{A6CEA69B-ADAB-44BD-9C3E-85F0BFA7B7E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04787" y="5391406"/>
            <a:ext cx="1713644" cy="906371"/>
          </a:xfrm>
          <a:prstGeom prst="rect">
            <a:avLst/>
          </a:prstGeom>
          <a:ln w="57150">
            <a:solidFill>
              <a:schemeClr val="bg1"/>
            </a:solidFill>
          </a:ln>
        </p:spPr>
      </p:pic>
      <p:pic>
        <p:nvPicPr>
          <p:cNvPr id="29" name="Billede 28">
            <a:extLst>
              <a:ext uri="{FF2B5EF4-FFF2-40B4-BE49-F238E27FC236}">
                <a16:creationId xmlns:a16="http://schemas.microsoft.com/office/drawing/2014/main" xmlns="" id="{C318AB31-5AE3-4759-B4DD-38EB3E81589C}"/>
              </a:ext>
            </a:extLst>
          </p:cNvPr>
          <p:cNvPicPr>
            <a:picLocks noChangeAspect="1"/>
          </p:cNvPicPr>
          <p:nvPr/>
        </p:nvPicPr>
        <p:blipFill>
          <a:blip r:embed="rId16"/>
          <a:stretch>
            <a:fillRect/>
          </a:stretch>
        </p:blipFill>
        <p:spPr>
          <a:xfrm>
            <a:off x="9849458" y="3186489"/>
            <a:ext cx="1486258" cy="878386"/>
          </a:xfrm>
          <a:prstGeom prst="rect">
            <a:avLst/>
          </a:prstGeom>
          <a:ln w="57150">
            <a:solidFill>
              <a:schemeClr val="bg1"/>
            </a:solidFill>
          </a:ln>
        </p:spPr>
      </p:pic>
      <p:pic>
        <p:nvPicPr>
          <p:cNvPr id="30" name="Billede 29">
            <a:extLst>
              <a:ext uri="{FF2B5EF4-FFF2-40B4-BE49-F238E27FC236}">
                <a16:creationId xmlns:a16="http://schemas.microsoft.com/office/drawing/2014/main" xmlns="" id="{EDBD560E-FCCF-4CF1-94E4-BE72BD5AF5E0}"/>
              </a:ext>
            </a:extLst>
          </p:cNvPr>
          <p:cNvPicPr>
            <a:picLocks noChangeAspect="1"/>
          </p:cNvPicPr>
          <p:nvPr/>
        </p:nvPicPr>
        <p:blipFill>
          <a:blip r:embed="rId17"/>
          <a:stretch>
            <a:fillRect/>
          </a:stretch>
        </p:blipFill>
        <p:spPr>
          <a:xfrm>
            <a:off x="9849459" y="4241658"/>
            <a:ext cx="1486257" cy="906371"/>
          </a:xfrm>
          <a:prstGeom prst="rect">
            <a:avLst/>
          </a:prstGeom>
          <a:ln w="57150">
            <a:solidFill>
              <a:schemeClr val="bg1"/>
            </a:solidFill>
          </a:ln>
        </p:spPr>
      </p:pic>
      <p:pic>
        <p:nvPicPr>
          <p:cNvPr id="31" name="Billede 30">
            <a:extLst>
              <a:ext uri="{FF2B5EF4-FFF2-40B4-BE49-F238E27FC236}">
                <a16:creationId xmlns:a16="http://schemas.microsoft.com/office/drawing/2014/main" xmlns="" id="{4EE2215D-FFBF-45AB-94DC-EBBBE5B53B6E}"/>
              </a:ext>
            </a:extLst>
          </p:cNvPr>
          <p:cNvPicPr>
            <a:picLocks noChangeAspect="1"/>
          </p:cNvPicPr>
          <p:nvPr/>
        </p:nvPicPr>
        <p:blipFill>
          <a:blip r:embed="rId18"/>
          <a:stretch>
            <a:fillRect/>
          </a:stretch>
        </p:blipFill>
        <p:spPr>
          <a:xfrm>
            <a:off x="9735765" y="5251628"/>
            <a:ext cx="1713644" cy="1030313"/>
          </a:xfrm>
          <a:prstGeom prst="rect">
            <a:avLst/>
          </a:prstGeom>
        </p:spPr>
      </p:pic>
      <p:sp>
        <p:nvSpPr>
          <p:cNvPr id="3" name="Tekstfelt 2">
            <a:extLst>
              <a:ext uri="{FF2B5EF4-FFF2-40B4-BE49-F238E27FC236}">
                <a16:creationId xmlns:a16="http://schemas.microsoft.com/office/drawing/2014/main" xmlns="" id="{5CD55DA9-A0F8-4745-AD40-4E9EC8A7402F}"/>
              </a:ext>
            </a:extLst>
          </p:cNvPr>
          <p:cNvSpPr txBox="1"/>
          <p:nvPr/>
        </p:nvSpPr>
        <p:spPr>
          <a:xfrm>
            <a:off x="2849525" y="1339702"/>
            <a:ext cx="6687879" cy="646331"/>
          </a:xfrm>
          <a:prstGeom prst="rect">
            <a:avLst/>
          </a:prstGeom>
          <a:noFill/>
        </p:spPr>
        <p:txBody>
          <a:bodyPr wrap="square" rtlCol="0">
            <a:spAutoFit/>
          </a:bodyPr>
          <a:lstStyle/>
          <a:p>
            <a:pPr algn="ctr"/>
            <a:r>
              <a:rPr lang="da-DK" b="1" dirty="0">
                <a:solidFill>
                  <a:schemeClr val="bg1"/>
                </a:solidFill>
              </a:rPr>
              <a:t>Inspiration til opskrifter: </a:t>
            </a:r>
            <a:r>
              <a:rPr lang="da-DK" dirty="0">
                <a:solidFill>
                  <a:schemeClr val="bg1"/>
                </a:solidFill>
              </a:rPr>
              <a:t>https://minmaaltidshaandbog.dk/?s=%C3%A6ggemuffins&amp;lang=en</a:t>
            </a:r>
          </a:p>
        </p:txBody>
      </p:sp>
    </p:spTree>
    <p:extLst>
      <p:ext uri="{BB962C8B-B14F-4D97-AF65-F5344CB8AC3E}">
        <p14:creationId xmlns:p14="http://schemas.microsoft.com/office/powerpoint/2010/main" val="228838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868A6743-378F-4B6A-BCC0-2AC3F98625FF}"/>
              </a:ext>
            </a:extLst>
          </p:cNvPr>
          <p:cNvPicPr>
            <a:picLocks noChangeAspect="1"/>
          </p:cNvPicPr>
          <p:nvPr/>
        </p:nvPicPr>
        <p:blipFill>
          <a:blip r:embed="rId3"/>
          <a:stretch>
            <a:fillRect/>
          </a:stretch>
        </p:blipFill>
        <p:spPr>
          <a:xfrm>
            <a:off x="481096" y="0"/>
            <a:ext cx="11229805" cy="2316681"/>
          </a:xfrm>
          <a:prstGeom prst="rect">
            <a:avLst/>
          </a:prstGeom>
        </p:spPr>
      </p:pic>
      <p:sp>
        <p:nvSpPr>
          <p:cNvPr id="6" name="Tekstfelt 5">
            <a:extLst>
              <a:ext uri="{FF2B5EF4-FFF2-40B4-BE49-F238E27FC236}">
                <a16:creationId xmlns:a16="http://schemas.microsoft.com/office/drawing/2014/main" xmlns="" id="{C147D5DE-ECFB-4FB2-8D1F-E0ABBF26C6DE}"/>
              </a:ext>
            </a:extLst>
          </p:cNvPr>
          <p:cNvSpPr txBox="1"/>
          <p:nvPr/>
        </p:nvSpPr>
        <p:spPr>
          <a:xfrm>
            <a:off x="481096" y="2616591"/>
            <a:ext cx="11229805" cy="4241409"/>
          </a:xfrm>
          <a:prstGeom prst="rect">
            <a:avLst/>
          </a:prstGeom>
          <a:solidFill>
            <a:schemeClr val="accent6">
              <a:lumMod val="60000"/>
              <a:lumOff val="40000"/>
            </a:schemeClr>
          </a:solidFill>
        </p:spPr>
        <p:txBody>
          <a:bodyPr wrap="square" rtlCol="0">
            <a:spAutoFit/>
          </a:bodyPr>
          <a:lstStyle/>
          <a:p>
            <a:endParaRPr lang="da-DK" dirty="0"/>
          </a:p>
        </p:txBody>
      </p:sp>
      <p:sp>
        <p:nvSpPr>
          <p:cNvPr id="7" name="Tekstfelt 6">
            <a:extLst>
              <a:ext uri="{FF2B5EF4-FFF2-40B4-BE49-F238E27FC236}">
                <a16:creationId xmlns:a16="http://schemas.microsoft.com/office/drawing/2014/main" xmlns="" id="{727A9429-4947-4B73-B6C6-68329C623AB9}"/>
              </a:ext>
            </a:extLst>
          </p:cNvPr>
          <p:cNvSpPr txBox="1"/>
          <p:nvPr/>
        </p:nvSpPr>
        <p:spPr>
          <a:xfrm>
            <a:off x="1589649" y="168812"/>
            <a:ext cx="9383151" cy="1569660"/>
          </a:xfrm>
          <a:prstGeom prst="rect">
            <a:avLst/>
          </a:prstGeom>
          <a:noFill/>
        </p:spPr>
        <p:txBody>
          <a:bodyPr wrap="square" rtlCol="0">
            <a:spAutoFit/>
          </a:bodyPr>
          <a:lstStyle/>
          <a:p>
            <a:pPr algn="ctr"/>
            <a:r>
              <a:rPr lang="da-DK" sz="3200" dirty="0">
                <a:solidFill>
                  <a:schemeClr val="bg1"/>
                </a:solidFill>
              </a:rPr>
              <a:t>Arbejdsstation 1</a:t>
            </a:r>
          </a:p>
          <a:p>
            <a:pPr algn="ctr"/>
            <a:endParaRPr lang="da-DK" sz="3200" dirty="0">
              <a:solidFill>
                <a:schemeClr val="bg1"/>
              </a:solidFill>
            </a:endParaRPr>
          </a:p>
          <a:p>
            <a:pPr algn="ctr"/>
            <a:r>
              <a:rPr lang="da-DK" sz="3200" dirty="0">
                <a:solidFill>
                  <a:schemeClr val="bg1"/>
                </a:solidFill>
              </a:rPr>
              <a:t>Den Rullende Købmand</a:t>
            </a:r>
            <a:endParaRPr lang="da-DK" dirty="0">
              <a:solidFill>
                <a:schemeClr val="bg1"/>
              </a:solidFill>
            </a:endParaRPr>
          </a:p>
        </p:txBody>
      </p:sp>
      <p:sp>
        <p:nvSpPr>
          <p:cNvPr id="8" name="Tekstfelt 7">
            <a:extLst>
              <a:ext uri="{FF2B5EF4-FFF2-40B4-BE49-F238E27FC236}">
                <a16:creationId xmlns:a16="http://schemas.microsoft.com/office/drawing/2014/main" xmlns="" id="{63341766-F1AD-47C0-9810-4CDD81FD9D7A}"/>
              </a:ext>
            </a:extLst>
          </p:cNvPr>
          <p:cNvSpPr txBox="1"/>
          <p:nvPr/>
        </p:nvSpPr>
        <p:spPr>
          <a:xfrm>
            <a:off x="1139483" y="2633595"/>
            <a:ext cx="10241280" cy="4524315"/>
          </a:xfrm>
          <a:prstGeom prst="rect">
            <a:avLst/>
          </a:prstGeom>
          <a:noFill/>
        </p:spPr>
        <p:txBody>
          <a:bodyPr wrap="square" rtlCol="0">
            <a:spAutoFit/>
          </a:bodyPr>
          <a:lstStyle/>
          <a:p>
            <a:pPr algn="ctr">
              <a:lnSpc>
                <a:spcPct val="150000"/>
              </a:lnSpc>
            </a:pPr>
            <a:r>
              <a:rPr lang="da-DK" sz="2000" dirty="0">
                <a:solidFill>
                  <a:schemeClr val="bg1"/>
                </a:solidFill>
              </a:rPr>
              <a:t>Du står ved købmanden og skal forsøge at finde fødevarer med et højt indhold af protein.</a:t>
            </a:r>
          </a:p>
          <a:p>
            <a:pPr algn="ctr">
              <a:lnSpc>
                <a:spcPct val="150000"/>
              </a:lnSpc>
            </a:pPr>
            <a:r>
              <a:rPr lang="da-DK" sz="2000" dirty="0">
                <a:solidFill>
                  <a:schemeClr val="bg1"/>
                </a:solidFill>
              </a:rPr>
              <a:t>Men det er en jungle!</a:t>
            </a:r>
          </a:p>
          <a:p>
            <a:pPr algn="ctr">
              <a:lnSpc>
                <a:spcPct val="150000"/>
              </a:lnSpc>
            </a:pPr>
            <a:r>
              <a:rPr lang="da-DK" sz="2000" dirty="0">
                <a:solidFill>
                  <a:schemeClr val="bg1"/>
                </a:solidFill>
              </a:rPr>
              <a:t>Alle disse fødevarer du ser på denne Rullende Købmand, er fødevarer med højt proteinindhold.</a:t>
            </a:r>
          </a:p>
          <a:p>
            <a:pPr algn="ctr">
              <a:lnSpc>
                <a:spcPct val="150000"/>
              </a:lnSpc>
            </a:pPr>
            <a:endParaRPr lang="da-DK" sz="2000" dirty="0">
              <a:solidFill>
                <a:schemeClr val="bg1"/>
              </a:solidFill>
            </a:endParaRPr>
          </a:p>
          <a:p>
            <a:pPr>
              <a:lnSpc>
                <a:spcPct val="150000"/>
              </a:lnSpc>
            </a:pPr>
            <a:r>
              <a:rPr lang="da-DK" sz="2000" b="1" dirty="0">
                <a:solidFill>
                  <a:schemeClr val="bg1"/>
                </a:solidFill>
              </a:rPr>
              <a:t>Refleksionsspørgsmål, del 1:</a:t>
            </a:r>
          </a:p>
          <a:p>
            <a:pPr>
              <a:lnSpc>
                <a:spcPct val="150000"/>
              </a:lnSpc>
            </a:pPr>
            <a:r>
              <a:rPr lang="da-DK" sz="2000" dirty="0">
                <a:solidFill>
                  <a:schemeClr val="bg1"/>
                </a:solidFill>
              </a:rPr>
              <a:t>Hvad er fælles for disse produkter?</a:t>
            </a:r>
          </a:p>
          <a:p>
            <a:pPr>
              <a:lnSpc>
                <a:spcPct val="150000"/>
              </a:lnSpc>
            </a:pPr>
            <a:r>
              <a:rPr lang="da-DK" sz="2000" dirty="0">
                <a:solidFill>
                  <a:schemeClr val="bg1"/>
                </a:solidFill>
              </a:rPr>
              <a:t>Er der noget der overrasker dig?</a:t>
            </a:r>
          </a:p>
          <a:p>
            <a:pPr>
              <a:lnSpc>
                <a:spcPct val="150000"/>
              </a:lnSpc>
            </a:pPr>
            <a:r>
              <a:rPr lang="da-DK" sz="2000" dirty="0">
                <a:solidFill>
                  <a:schemeClr val="bg1"/>
                </a:solidFill>
              </a:rPr>
              <a:t>Er der produkter du ikke kender?</a:t>
            </a:r>
          </a:p>
          <a:p>
            <a:pPr algn="ctr">
              <a:lnSpc>
                <a:spcPct val="150000"/>
              </a:lnSpc>
            </a:pPr>
            <a:endParaRPr lang="da-DK" sz="2000" dirty="0">
              <a:solidFill>
                <a:schemeClr val="bg1"/>
              </a:solidFill>
            </a:endParaRPr>
          </a:p>
          <a:p>
            <a:endParaRPr lang="da-DK" dirty="0"/>
          </a:p>
        </p:txBody>
      </p:sp>
      <p:sp>
        <p:nvSpPr>
          <p:cNvPr id="9" name="Tekstfelt 8">
            <a:extLst>
              <a:ext uri="{FF2B5EF4-FFF2-40B4-BE49-F238E27FC236}">
                <a16:creationId xmlns:a16="http://schemas.microsoft.com/office/drawing/2014/main" xmlns="" id="{1B5B1D54-D462-453A-915D-22B5DFD4A082}"/>
              </a:ext>
            </a:extLst>
          </p:cNvPr>
          <p:cNvSpPr txBox="1"/>
          <p:nvPr/>
        </p:nvSpPr>
        <p:spPr>
          <a:xfrm>
            <a:off x="5054991" y="4043383"/>
            <a:ext cx="6325772" cy="2352952"/>
          </a:xfrm>
          <a:prstGeom prst="rect">
            <a:avLst/>
          </a:prstGeom>
          <a:noFill/>
        </p:spPr>
        <p:txBody>
          <a:bodyPr wrap="square" rtlCol="0">
            <a:spAutoFit/>
          </a:bodyPr>
          <a:lstStyle/>
          <a:p>
            <a:pPr algn="r">
              <a:lnSpc>
                <a:spcPct val="150000"/>
              </a:lnSpc>
            </a:pPr>
            <a:r>
              <a:rPr lang="da-DK" sz="2000" b="1" dirty="0">
                <a:solidFill>
                  <a:schemeClr val="bg1"/>
                </a:solidFill>
              </a:rPr>
              <a:t>Øvelse, del 2:</a:t>
            </a:r>
          </a:p>
          <a:p>
            <a:pPr algn="r">
              <a:lnSpc>
                <a:spcPct val="150000"/>
              </a:lnSpc>
            </a:pPr>
            <a:r>
              <a:rPr lang="da-DK" sz="2000" dirty="0">
                <a:solidFill>
                  <a:schemeClr val="bg1"/>
                </a:solidFill>
              </a:rPr>
              <a:t>Vælg 1-2 produkter du allerede får som en del af din mad/drikke og fortæl hvornår og hvordan du bruger det</a:t>
            </a:r>
          </a:p>
          <a:p>
            <a:pPr algn="r">
              <a:lnSpc>
                <a:spcPct val="150000"/>
              </a:lnSpc>
            </a:pPr>
            <a:r>
              <a:rPr lang="da-DK" sz="2000" dirty="0">
                <a:solidFill>
                  <a:schemeClr val="bg1"/>
                </a:solidFill>
              </a:rPr>
              <a:t>Vælg 1-2 produkter du kunne forestille dig at prøve eller bruge mere af og fortæl hvordan du vil gøre det</a:t>
            </a:r>
          </a:p>
        </p:txBody>
      </p:sp>
    </p:spTree>
    <p:extLst>
      <p:ext uri="{BB962C8B-B14F-4D97-AF65-F5344CB8AC3E}">
        <p14:creationId xmlns:p14="http://schemas.microsoft.com/office/powerpoint/2010/main" val="17247078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841</TotalTime>
  <Words>2131</Words>
  <Application>Microsoft Office PowerPoint</Application>
  <PresentationFormat>Widescreen</PresentationFormat>
  <Paragraphs>153</Paragraphs>
  <Slides>11</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Bradley Hand ITC</vt:lpstr>
      <vt:lpstr>Calibri</vt:lpstr>
      <vt:lpstr>Tw Cen MT</vt:lpstr>
      <vt:lpstr>Tw Cen MT Condensed</vt:lpstr>
      <vt:lpstr>Wingdings 3</vt:lpstr>
      <vt:lpstr>Integral</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Camilla Hindsgaul</dc:creator>
  <cp:lastModifiedBy>Caroline Boutrup Nielsen</cp:lastModifiedBy>
  <cp:revision>67</cp:revision>
  <dcterms:created xsi:type="dcterms:W3CDTF">2019-05-06T09:16:25Z</dcterms:created>
  <dcterms:modified xsi:type="dcterms:W3CDTF">2021-05-21T09:10:41Z</dcterms:modified>
</cp:coreProperties>
</file>