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34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1658" autoAdjust="0"/>
  </p:normalViewPr>
  <p:slideViewPr>
    <p:cSldViewPr snapToGrid="0">
      <p:cViewPr varScale="1">
        <p:scale>
          <a:sx n="70" d="100"/>
          <a:sy n="70" d="100"/>
        </p:scale>
        <p:origin x="11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0303B-9AB8-4B93-A039-D5E63FE4339F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2145D-2282-4EC7-919B-2ACF7A4A73B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74057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Med udgangspunkt i de borgere de har arbejdet med i Ernæringsspillet, kan man se at borgeren tit oplever flere begrænsende faktorer ift. at få spist nok/korrekt.</a:t>
            </a:r>
          </a:p>
          <a:p>
            <a:r>
              <a:rPr lang="da-DK" dirty="0"/>
              <a:t>Og mange af disse faktorer er individuelle, men kan også være hæftet op på den diagnose borgeren har.</a:t>
            </a:r>
          </a:p>
          <a:p>
            <a:r>
              <a:rPr lang="da-DK" dirty="0"/>
              <a:t>De forskellige udfordringer har forskellige løsninger, og der er forskellige tværfaglige spillere der arbejder sammen med borgeren om dette. </a:t>
            </a:r>
          </a:p>
          <a:p>
            <a:endParaRPr lang="da-DK" dirty="0"/>
          </a:p>
          <a:p>
            <a:r>
              <a:rPr lang="da-DK" dirty="0"/>
              <a:t>Viser både konkrete muligheder man kan benytte, samt det store tværfaglige og tværsektorielle net af aktører.</a:t>
            </a:r>
          </a:p>
          <a:p>
            <a:endParaRPr lang="da-DK" dirty="0"/>
          </a:p>
          <a:p>
            <a:r>
              <a:rPr lang="da-DK" dirty="0"/>
              <a:t>Evt. tilføje mundtligt; overvægtige KOL-borgere /hjerteborgere – hvordan kan forskellige kostråd harmonere?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035214-5EC0-40D0-A25C-4455D95ADA19}" type="slidenum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a-D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21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49A8C-3665-443A-985D-7F703C19A7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D320709-6B96-4DBB-9346-7310FC699E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61E61B0-0153-4C75-885B-22C54D530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755A8EF-56C1-4319-AC1E-6A2F25C36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CE05342-FD2B-4231-B971-B38C2A7E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222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E6D6B9-1991-4C1A-A847-DACF1D6DB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26C83C0-1FB7-4A0A-AE2A-6493CBEC4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7222E6C-FC3D-4BB8-B253-BE2706301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C2653CC-57AA-423E-9240-BED36943D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5191F39-4B17-4071-80BA-0F058897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1629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C317C524-D1BB-4318-87DC-A33929082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67DB5195-085B-45B0-8BA8-EF69307DD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BC84E2B-0AAE-4D37-8C7F-8D5FD6044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180AF40-FA57-4304-8587-0BC713D28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AC34695-EF69-4D46-AA99-EFD3FF262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6395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AB8711-3345-4530-8E21-27633B402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BF6F04C0-54DD-482B-8D56-46A175A71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9688B55-C986-42DC-B51A-BD8C93CD7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FD4AB14-036C-4488-A992-484B9ADD0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8963C84-7DC5-46FF-AE00-3042B854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7163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6817D7-E61B-41F1-A371-5C7A1E13C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FDC8CA1-48D8-4A9F-86B5-E945C6946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D1C263C-BF51-40A9-968C-A916C462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3B8A417-F4A5-4B0C-B7ED-B556F5DC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8994341-C576-4811-8CDA-6151283D0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0833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D0AFC5-1CF7-4ECC-B0EC-EC8766709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19F4A73-FDB7-4217-8E7D-4F1008D8B8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76290D1-8695-4A11-8B24-1C4FB50FB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D5BD4F8-1FFD-4D51-96DF-FA998002B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D5887D61-ED8E-4F22-A2A3-DFA3CBB57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E0CFB3CB-AA44-413B-AB61-D73E3CE6B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8445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9F738-67CD-4B06-963F-FE45F7909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4AA75F7-1946-4BB8-A472-92F155A45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7770AD41-4225-4125-ADD9-20282B894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7B2C4F5F-07A1-4679-9454-489A5F0BED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33E07259-447A-48C7-913A-2DD4D0F786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15845F0F-3D34-430C-895B-7DC70F4D2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E20DC61B-D36E-429C-8AD6-964E19D17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369CBF05-4B7F-4AAA-9EED-A0EFC5A54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44540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729796-A743-40C1-B9B9-296DFD603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4C526209-4EE6-4381-99D8-1EE3F539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2CC987A3-C9D3-4F96-8C18-CA72569E2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86471B53-19B1-4A16-B5DB-C96C434B2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24771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E466C389-A363-4F82-A8AD-678EC4CB4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3BBE89D1-F27D-465F-B557-21AB85D3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246D9AC1-5D34-4D3C-AA82-F70B7EEDB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72364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FABB4-DF9B-4754-8002-822AA6FF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BA6D326-8E21-467F-8775-4039DB2FC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B4AB5693-1545-4FF6-BFE6-FA0F29D891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16AB0EC-BEAD-4A55-8FE2-4259B2BD9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6D163156-CC30-4885-903D-512DD1F65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899D795-E727-409F-8841-155FDAE31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2572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DE7241-3903-425A-ABA2-C4255EBB1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62CDF75B-4892-4DC6-94CA-1EFDB2B0C7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E04F6F42-3DB1-4DE8-BF2C-98E7B093C6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CDB12F1-693B-4D18-BFC8-B5E597A9B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771D5CA-5E62-44CC-88F5-EE2926181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E71E29FA-FB81-4882-A3A5-FFFFB608C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0265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D31925DE-0EDC-4FE7-AF7A-A6492D754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A362C8AB-C062-439D-A58A-1F4F4EA77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F7D2F62-5C73-4671-AEA3-D25FD811B3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A82B8-C177-4825-997C-37571CCA28AD}" type="datetimeFigureOut">
              <a:rPr lang="da-DK" smtClean="0"/>
              <a:t>28-01-2021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9FFECE1-8E6E-40A8-999B-739939581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DB858D7-AB03-4145-88B5-1CF3649ED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C4E70-121C-44D2-A4DE-B24E76F4237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9773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lede 9" descr="Et billede, der indeholder skjorte&#10;&#10;Automatisk genereret beskrivelse">
            <a:extLst>
              <a:ext uri="{FF2B5EF4-FFF2-40B4-BE49-F238E27FC236}">
                <a16:creationId xmlns:a16="http://schemas.microsoft.com/office/drawing/2014/main" id="{20CA89AA-4BE2-4340-881A-8F4442370B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943" y="2754767"/>
            <a:ext cx="732700" cy="1686281"/>
          </a:xfrm>
          <a:prstGeom prst="rect">
            <a:avLst/>
          </a:prstGeom>
        </p:spPr>
      </p:pic>
      <p:sp>
        <p:nvSpPr>
          <p:cNvPr id="11" name="Heksagon 10">
            <a:extLst>
              <a:ext uri="{FF2B5EF4-FFF2-40B4-BE49-F238E27FC236}">
                <a16:creationId xmlns:a16="http://schemas.microsoft.com/office/drawing/2014/main" id="{661DFE53-2D0C-4489-BAFE-916C6A8C9007}"/>
              </a:ext>
            </a:extLst>
          </p:cNvPr>
          <p:cNvSpPr>
            <a:spLocks noChangeAspect="1"/>
          </p:cNvSpPr>
          <p:nvPr/>
        </p:nvSpPr>
        <p:spPr>
          <a:xfrm>
            <a:off x="4235607" y="1493129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Vejrtræk-</a:t>
            </a:r>
            <a:r>
              <a:rPr kumimoji="0" lang="da-DK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nings</a:t>
            </a:r>
            <a:r>
              <a:rPr kumimoji="0" lang="da-DK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-problemer</a:t>
            </a:r>
          </a:p>
        </p:txBody>
      </p:sp>
      <p:sp>
        <p:nvSpPr>
          <p:cNvPr id="12" name="Heksagon 11">
            <a:extLst>
              <a:ext uri="{FF2B5EF4-FFF2-40B4-BE49-F238E27FC236}">
                <a16:creationId xmlns:a16="http://schemas.microsoft.com/office/drawing/2014/main" id="{AFE5EF76-3261-42EF-A603-B2F08BD335EC}"/>
              </a:ext>
            </a:extLst>
          </p:cNvPr>
          <p:cNvSpPr>
            <a:spLocks noChangeAspect="1"/>
          </p:cNvSpPr>
          <p:nvPr/>
        </p:nvSpPr>
        <p:spPr>
          <a:xfrm>
            <a:off x="2361087" y="3608541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Købe ind</a:t>
            </a:r>
          </a:p>
        </p:txBody>
      </p:sp>
      <p:sp>
        <p:nvSpPr>
          <p:cNvPr id="13" name="Heksagon 12">
            <a:extLst>
              <a:ext uri="{FF2B5EF4-FFF2-40B4-BE49-F238E27FC236}">
                <a16:creationId xmlns:a16="http://schemas.microsoft.com/office/drawing/2014/main" id="{FF8202D4-51DB-4683-9BDD-2813A20D36F2}"/>
              </a:ext>
            </a:extLst>
          </p:cNvPr>
          <p:cNvSpPr>
            <a:spLocks noChangeAspect="1"/>
          </p:cNvSpPr>
          <p:nvPr/>
        </p:nvSpPr>
        <p:spPr>
          <a:xfrm>
            <a:off x="3276003" y="4158706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Smerte</a:t>
            </a:r>
          </a:p>
        </p:txBody>
      </p:sp>
      <p:sp>
        <p:nvSpPr>
          <p:cNvPr id="14" name="Heksagon 13">
            <a:extLst>
              <a:ext uri="{FF2B5EF4-FFF2-40B4-BE49-F238E27FC236}">
                <a16:creationId xmlns:a16="http://schemas.microsoft.com/office/drawing/2014/main" id="{2D79AA3D-2CAD-4AF4-ADC4-9FD9760CB590}"/>
              </a:ext>
            </a:extLst>
          </p:cNvPr>
          <p:cNvSpPr>
            <a:spLocks noChangeAspect="1"/>
          </p:cNvSpPr>
          <p:nvPr/>
        </p:nvSpPr>
        <p:spPr>
          <a:xfrm>
            <a:off x="5399391" y="1491847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Dysfagi</a:t>
            </a: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15" name="Heksagon 14">
            <a:extLst>
              <a:ext uri="{FF2B5EF4-FFF2-40B4-BE49-F238E27FC236}">
                <a16:creationId xmlns:a16="http://schemas.microsoft.com/office/drawing/2014/main" id="{946F1C34-A1C7-4803-AA0F-2FBF8DC9EC21}"/>
              </a:ext>
            </a:extLst>
          </p:cNvPr>
          <p:cNvSpPr>
            <a:spLocks noChangeAspect="1"/>
          </p:cNvSpPr>
          <p:nvPr/>
        </p:nvSpPr>
        <p:spPr>
          <a:xfrm>
            <a:off x="6570965" y="1503947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Evne til at lave mad</a:t>
            </a:r>
          </a:p>
        </p:txBody>
      </p:sp>
      <p:sp>
        <p:nvSpPr>
          <p:cNvPr id="16" name="Heksagon 15">
            <a:extLst>
              <a:ext uri="{FF2B5EF4-FFF2-40B4-BE49-F238E27FC236}">
                <a16:creationId xmlns:a16="http://schemas.microsoft.com/office/drawing/2014/main" id="{EF09F460-F5F9-475C-AE47-21ECA2CE9B4B}"/>
              </a:ext>
            </a:extLst>
          </p:cNvPr>
          <p:cNvSpPr>
            <a:spLocks noChangeAspect="1"/>
          </p:cNvSpPr>
          <p:nvPr/>
        </p:nvSpPr>
        <p:spPr>
          <a:xfrm>
            <a:off x="7496643" y="1982244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Ændret krops-sammensætning</a:t>
            </a:r>
          </a:p>
        </p:txBody>
      </p:sp>
      <p:sp>
        <p:nvSpPr>
          <p:cNvPr id="17" name="Heksagon 16">
            <a:extLst>
              <a:ext uri="{FF2B5EF4-FFF2-40B4-BE49-F238E27FC236}">
                <a16:creationId xmlns:a16="http://schemas.microsoft.com/office/drawing/2014/main" id="{1225F087-C6A2-4BCF-987C-44B8CFC6CB9A}"/>
              </a:ext>
            </a:extLst>
          </p:cNvPr>
          <p:cNvSpPr>
            <a:spLocks noChangeAspect="1"/>
          </p:cNvSpPr>
          <p:nvPr/>
        </p:nvSpPr>
        <p:spPr>
          <a:xfrm>
            <a:off x="8427545" y="2518339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Ensomhed</a:t>
            </a:r>
          </a:p>
        </p:txBody>
      </p:sp>
      <p:sp>
        <p:nvSpPr>
          <p:cNvPr id="18" name="Heksagon 17">
            <a:extLst>
              <a:ext uri="{FF2B5EF4-FFF2-40B4-BE49-F238E27FC236}">
                <a16:creationId xmlns:a16="http://schemas.microsoft.com/office/drawing/2014/main" id="{C048D26C-1AA8-4FE2-925A-979A2B7BD5AA}"/>
              </a:ext>
            </a:extLst>
          </p:cNvPr>
          <p:cNvSpPr>
            <a:spLocks noChangeAspect="1"/>
          </p:cNvSpPr>
          <p:nvPr/>
        </p:nvSpPr>
        <p:spPr>
          <a:xfrm>
            <a:off x="8427545" y="3590298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Mund-tørhed</a:t>
            </a: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19" name="Heksagon 18">
            <a:extLst>
              <a:ext uri="{FF2B5EF4-FFF2-40B4-BE49-F238E27FC236}">
                <a16:creationId xmlns:a16="http://schemas.microsoft.com/office/drawing/2014/main" id="{2C111171-6CA0-4C81-AA51-B45B2E29BEBC}"/>
              </a:ext>
            </a:extLst>
          </p:cNvPr>
          <p:cNvSpPr>
            <a:spLocks noChangeAspect="1"/>
          </p:cNvSpPr>
          <p:nvPr/>
        </p:nvSpPr>
        <p:spPr>
          <a:xfrm>
            <a:off x="7491784" y="4116178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Øget protein-behov</a:t>
            </a: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20" name="Heksagon 19">
            <a:extLst>
              <a:ext uri="{FF2B5EF4-FFF2-40B4-BE49-F238E27FC236}">
                <a16:creationId xmlns:a16="http://schemas.microsoft.com/office/drawing/2014/main" id="{75EF1179-027F-48E4-9C7B-67EC7068B564}"/>
              </a:ext>
            </a:extLst>
          </p:cNvPr>
          <p:cNvSpPr>
            <a:spLocks noChangeAspect="1"/>
          </p:cNvSpPr>
          <p:nvPr/>
        </p:nvSpPr>
        <p:spPr>
          <a:xfrm>
            <a:off x="6564280" y="4668552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Vægttab</a:t>
            </a:r>
          </a:p>
        </p:txBody>
      </p:sp>
      <p:sp>
        <p:nvSpPr>
          <p:cNvPr id="21" name="Heksagon 20">
            <a:extLst>
              <a:ext uri="{FF2B5EF4-FFF2-40B4-BE49-F238E27FC236}">
                <a16:creationId xmlns:a16="http://schemas.microsoft.com/office/drawing/2014/main" id="{4CB551C7-0D72-4B28-9966-AC5FEBE1D471}"/>
              </a:ext>
            </a:extLst>
          </p:cNvPr>
          <p:cNvSpPr>
            <a:spLocks noChangeAspect="1"/>
          </p:cNvSpPr>
          <p:nvPr/>
        </p:nvSpPr>
        <p:spPr>
          <a:xfrm>
            <a:off x="5372608" y="4689071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Smags-forstyrrelser</a:t>
            </a:r>
          </a:p>
        </p:txBody>
      </p:sp>
      <p:sp>
        <p:nvSpPr>
          <p:cNvPr id="22" name="Heksagon 21">
            <a:extLst>
              <a:ext uri="{FF2B5EF4-FFF2-40B4-BE49-F238E27FC236}">
                <a16:creationId xmlns:a16="http://schemas.microsoft.com/office/drawing/2014/main" id="{B0908A32-07AF-49A4-B65C-B9EC02FF7E69}"/>
              </a:ext>
            </a:extLst>
          </p:cNvPr>
          <p:cNvSpPr>
            <a:spLocks noChangeAspect="1"/>
          </p:cNvSpPr>
          <p:nvPr/>
        </p:nvSpPr>
        <p:spPr>
          <a:xfrm>
            <a:off x="4190919" y="4690353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Kvalme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974F0AD6-449F-4D8A-812B-B5F4FB84691A}"/>
              </a:ext>
            </a:extLst>
          </p:cNvPr>
          <p:cNvSpPr/>
          <p:nvPr/>
        </p:nvSpPr>
        <p:spPr>
          <a:xfrm rot="3090115">
            <a:off x="8820150" y="1737690"/>
            <a:ext cx="2557943" cy="5847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0" i="0" u="none" strike="noStrike" kern="1200" cap="none" spc="0" normalizeH="0" baseline="0" noProof="0" dirty="0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Almen geriatri</a:t>
            </a:r>
          </a:p>
        </p:txBody>
      </p:sp>
      <p:sp>
        <p:nvSpPr>
          <p:cNvPr id="26" name="Heksagon 25">
            <a:extLst>
              <a:ext uri="{FF2B5EF4-FFF2-40B4-BE49-F238E27FC236}">
                <a16:creationId xmlns:a16="http://schemas.microsoft.com/office/drawing/2014/main" id="{A366E96C-31A5-43EA-88EA-18A49C54DEFC}"/>
              </a:ext>
            </a:extLst>
          </p:cNvPr>
          <p:cNvSpPr>
            <a:spLocks noChangeAspect="1"/>
          </p:cNvSpPr>
          <p:nvPr/>
        </p:nvSpPr>
        <p:spPr>
          <a:xfrm>
            <a:off x="2362456" y="2542426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Livsstils-sygdomme</a:t>
            </a:r>
          </a:p>
        </p:txBody>
      </p:sp>
      <p:sp>
        <p:nvSpPr>
          <p:cNvPr id="27" name="Heksagon 26">
            <a:extLst>
              <a:ext uri="{FF2B5EF4-FFF2-40B4-BE49-F238E27FC236}">
                <a16:creationId xmlns:a16="http://schemas.microsoft.com/office/drawing/2014/main" id="{92B4007A-4564-4B0E-9750-26F0115B0DB0}"/>
              </a:ext>
            </a:extLst>
          </p:cNvPr>
          <p:cNvSpPr>
            <a:spLocks noChangeAspect="1"/>
          </p:cNvSpPr>
          <p:nvPr/>
        </p:nvSpPr>
        <p:spPr>
          <a:xfrm>
            <a:off x="3298706" y="1997325"/>
            <a:ext cx="1171574" cy="1020762"/>
          </a:xfrm>
          <a:prstGeom prst="hexagon">
            <a:avLst/>
          </a:prstGeom>
          <a:noFill/>
          <a:ln w="7620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Vægtøgning</a:t>
            </a:r>
          </a:p>
        </p:txBody>
      </p:sp>
      <p:sp>
        <p:nvSpPr>
          <p:cNvPr id="28" name="Heksagon 27">
            <a:extLst>
              <a:ext uri="{FF2B5EF4-FFF2-40B4-BE49-F238E27FC236}">
                <a16:creationId xmlns:a16="http://schemas.microsoft.com/office/drawing/2014/main" id="{DC434467-12C2-456F-AA66-65B40C733A12}"/>
              </a:ext>
            </a:extLst>
          </p:cNvPr>
          <p:cNvSpPr>
            <a:spLocks noChangeAspect="1"/>
          </p:cNvSpPr>
          <p:nvPr/>
        </p:nvSpPr>
        <p:spPr>
          <a:xfrm>
            <a:off x="2364186" y="1521664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Vægt-stabilisering</a:t>
            </a:r>
          </a:p>
        </p:txBody>
      </p:sp>
      <p:sp>
        <p:nvSpPr>
          <p:cNvPr id="29" name="Heksagon 28">
            <a:extLst>
              <a:ext uri="{FF2B5EF4-FFF2-40B4-BE49-F238E27FC236}">
                <a16:creationId xmlns:a16="http://schemas.microsoft.com/office/drawing/2014/main" id="{A45867AC-ED9B-4B58-BB9E-79AE048A6A1C}"/>
              </a:ext>
            </a:extLst>
          </p:cNvPr>
          <p:cNvSpPr>
            <a:spLocks noChangeAspect="1"/>
          </p:cNvSpPr>
          <p:nvPr/>
        </p:nvSpPr>
        <p:spPr>
          <a:xfrm>
            <a:off x="3315842" y="977096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30" name="Heksagon 29">
            <a:extLst>
              <a:ext uri="{FF2B5EF4-FFF2-40B4-BE49-F238E27FC236}">
                <a16:creationId xmlns:a16="http://schemas.microsoft.com/office/drawing/2014/main" id="{D9F6D9F2-8591-42E4-A10A-ABAF00FE3C83}"/>
              </a:ext>
            </a:extLst>
          </p:cNvPr>
          <p:cNvSpPr>
            <a:spLocks noChangeAspect="1"/>
          </p:cNvSpPr>
          <p:nvPr/>
        </p:nvSpPr>
        <p:spPr>
          <a:xfrm>
            <a:off x="4245434" y="476719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Modificeret konsistens</a:t>
            </a:r>
          </a:p>
        </p:txBody>
      </p:sp>
      <p:sp>
        <p:nvSpPr>
          <p:cNvPr id="31" name="Heksagon 30">
            <a:extLst>
              <a:ext uri="{FF2B5EF4-FFF2-40B4-BE49-F238E27FC236}">
                <a16:creationId xmlns:a16="http://schemas.microsoft.com/office/drawing/2014/main" id="{EADA19DE-3E62-45BD-B7E5-F2EAB8656ECF}"/>
              </a:ext>
            </a:extLst>
          </p:cNvPr>
          <p:cNvSpPr>
            <a:spLocks noChangeAspect="1"/>
          </p:cNvSpPr>
          <p:nvPr/>
        </p:nvSpPr>
        <p:spPr>
          <a:xfrm>
            <a:off x="5414865" y="477517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Tygge/</a:t>
            </a:r>
            <a:b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</a:b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synke</a:t>
            </a:r>
            <a:b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</a:b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vurdering</a:t>
            </a:r>
          </a:p>
        </p:txBody>
      </p:sp>
      <p:sp>
        <p:nvSpPr>
          <p:cNvPr id="32" name="Heksagon 31">
            <a:extLst>
              <a:ext uri="{FF2B5EF4-FFF2-40B4-BE49-F238E27FC236}">
                <a16:creationId xmlns:a16="http://schemas.microsoft.com/office/drawing/2014/main" id="{1735C148-E582-4345-895B-6A4989E17620}"/>
              </a:ext>
            </a:extLst>
          </p:cNvPr>
          <p:cNvSpPr>
            <a:spLocks noChangeAspect="1"/>
          </p:cNvSpPr>
          <p:nvPr/>
        </p:nvSpPr>
        <p:spPr>
          <a:xfrm>
            <a:off x="6591028" y="480662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Hjælpe-midler</a:t>
            </a: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33" name="Heksagon 32">
            <a:extLst>
              <a:ext uri="{FF2B5EF4-FFF2-40B4-BE49-F238E27FC236}">
                <a16:creationId xmlns:a16="http://schemas.microsoft.com/office/drawing/2014/main" id="{2A1A77B8-7379-495C-BDD2-5BE6E3BF7B09}"/>
              </a:ext>
            </a:extLst>
          </p:cNvPr>
          <p:cNvSpPr>
            <a:spLocks noChangeAspect="1"/>
          </p:cNvSpPr>
          <p:nvPr/>
        </p:nvSpPr>
        <p:spPr>
          <a:xfrm>
            <a:off x="7471703" y="958189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Mad udefra</a:t>
            </a:r>
          </a:p>
        </p:txBody>
      </p:sp>
      <p:sp>
        <p:nvSpPr>
          <p:cNvPr id="34" name="Heksagon 33">
            <a:extLst>
              <a:ext uri="{FF2B5EF4-FFF2-40B4-BE49-F238E27FC236}">
                <a16:creationId xmlns:a16="http://schemas.microsoft.com/office/drawing/2014/main" id="{C9ADEDD5-7468-498D-8E94-52F946E0FD94}"/>
              </a:ext>
            </a:extLst>
          </p:cNvPr>
          <p:cNvSpPr>
            <a:spLocks noChangeAspect="1"/>
          </p:cNvSpPr>
          <p:nvPr/>
        </p:nvSpPr>
        <p:spPr>
          <a:xfrm>
            <a:off x="8434783" y="1498528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Mere protein</a:t>
            </a:r>
          </a:p>
        </p:txBody>
      </p:sp>
      <p:sp>
        <p:nvSpPr>
          <p:cNvPr id="35" name="Heksagon 34">
            <a:extLst>
              <a:ext uri="{FF2B5EF4-FFF2-40B4-BE49-F238E27FC236}">
                <a16:creationId xmlns:a16="http://schemas.microsoft.com/office/drawing/2014/main" id="{E44C63FD-F366-4CC2-8D32-653A17A56E3A}"/>
              </a:ext>
            </a:extLst>
          </p:cNvPr>
          <p:cNvSpPr>
            <a:spLocks noChangeAspect="1"/>
          </p:cNvSpPr>
          <p:nvPr/>
        </p:nvSpPr>
        <p:spPr>
          <a:xfrm>
            <a:off x="9368444" y="2053957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altomkost.dk</a:t>
            </a:r>
            <a:b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</a:br>
            <a: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måltidshåndbog.dk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Pjecer</a:t>
            </a:r>
          </a:p>
        </p:txBody>
      </p:sp>
      <p:sp>
        <p:nvSpPr>
          <p:cNvPr id="36" name="Heksagon 35">
            <a:extLst>
              <a:ext uri="{FF2B5EF4-FFF2-40B4-BE49-F238E27FC236}">
                <a16:creationId xmlns:a16="http://schemas.microsoft.com/office/drawing/2014/main" id="{24596E8D-D96C-4AFA-A790-FC9886B9AB4B}"/>
              </a:ext>
            </a:extLst>
          </p:cNvPr>
          <p:cNvSpPr>
            <a:spLocks noChangeAspect="1"/>
          </p:cNvSpPr>
          <p:nvPr/>
        </p:nvSpPr>
        <p:spPr>
          <a:xfrm>
            <a:off x="1435335" y="2069999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Hjerte-venlig mad</a:t>
            </a:r>
          </a:p>
        </p:txBody>
      </p:sp>
      <p:sp>
        <p:nvSpPr>
          <p:cNvPr id="54" name="Heksagon 53">
            <a:extLst>
              <a:ext uri="{FF2B5EF4-FFF2-40B4-BE49-F238E27FC236}">
                <a16:creationId xmlns:a16="http://schemas.microsoft.com/office/drawing/2014/main" id="{89E19E38-5264-4AF9-A417-BF05806B885F}"/>
              </a:ext>
            </a:extLst>
          </p:cNvPr>
          <p:cNvSpPr>
            <a:spLocks noChangeAspect="1"/>
          </p:cNvSpPr>
          <p:nvPr/>
        </p:nvSpPr>
        <p:spPr>
          <a:xfrm>
            <a:off x="2342920" y="4627859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55" name="Heksagon 54">
            <a:extLst>
              <a:ext uri="{FF2B5EF4-FFF2-40B4-BE49-F238E27FC236}">
                <a16:creationId xmlns:a16="http://schemas.microsoft.com/office/drawing/2014/main" id="{8F5301C7-B60C-4B12-91CB-026DCC4EF2EB}"/>
              </a:ext>
            </a:extLst>
          </p:cNvPr>
          <p:cNvSpPr>
            <a:spLocks noChangeAspect="1"/>
          </p:cNvSpPr>
          <p:nvPr/>
        </p:nvSpPr>
        <p:spPr>
          <a:xfrm>
            <a:off x="3256890" y="5176698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Kold mad</a:t>
            </a:r>
          </a:p>
        </p:txBody>
      </p:sp>
      <p:sp>
        <p:nvSpPr>
          <p:cNvPr id="56" name="Heksagon 55">
            <a:extLst>
              <a:ext uri="{FF2B5EF4-FFF2-40B4-BE49-F238E27FC236}">
                <a16:creationId xmlns:a16="http://schemas.microsoft.com/office/drawing/2014/main" id="{F23320DF-412E-4A3F-9D32-DEBF936FDF94}"/>
              </a:ext>
            </a:extLst>
          </p:cNvPr>
          <p:cNvSpPr>
            <a:spLocks noChangeAspect="1"/>
          </p:cNvSpPr>
          <p:nvPr/>
        </p:nvSpPr>
        <p:spPr>
          <a:xfrm>
            <a:off x="4193791" y="5705816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Kvalme-stillende</a:t>
            </a:r>
          </a:p>
        </p:txBody>
      </p:sp>
      <p:sp>
        <p:nvSpPr>
          <p:cNvPr id="57" name="Heksagon 56">
            <a:extLst>
              <a:ext uri="{FF2B5EF4-FFF2-40B4-BE49-F238E27FC236}">
                <a16:creationId xmlns:a16="http://schemas.microsoft.com/office/drawing/2014/main" id="{C857200B-3691-4B0F-AA33-F64131EF92F5}"/>
              </a:ext>
            </a:extLst>
          </p:cNvPr>
          <p:cNvSpPr>
            <a:spLocks noChangeAspect="1"/>
          </p:cNvSpPr>
          <p:nvPr/>
        </p:nvSpPr>
        <p:spPr>
          <a:xfrm>
            <a:off x="5381857" y="5702272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Grund-smage</a:t>
            </a:r>
          </a:p>
        </p:txBody>
      </p:sp>
      <p:sp>
        <p:nvSpPr>
          <p:cNvPr id="58" name="Heksagon 57">
            <a:extLst>
              <a:ext uri="{FF2B5EF4-FFF2-40B4-BE49-F238E27FC236}">
                <a16:creationId xmlns:a16="http://schemas.microsoft.com/office/drawing/2014/main" id="{5D4EA670-0E40-4D91-8F2A-5CC3808F9890}"/>
              </a:ext>
            </a:extLst>
          </p:cNvPr>
          <p:cNvSpPr>
            <a:spLocks noChangeAspect="1"/>
          </p:cNvSpPr>
          <p:nvPr/>
        </p:nvSpPr>
        <p:spPr>
          <a:xfrm>
            <a:off x="6552488" y="5691395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De officielle kostråd</a:t>
            </a:r>
          </a:p>
        </p:txBody>
      </p:sp>
      <p:sp>
        <p:nvSpPr>
          <p:cNvPr id="59" name="Heksagon 58">
            <a:extLst>
              <a:ext uri="{FF2B5EF4-FFF2-40B4-BE49-F238E27FC236}">
                <a16:creationId xmlns:a16="http://schemas.microsoft.com/office/drawing/2014/main" id="{61342E2F-BFCF-46FC-B032-ED23EDD74F60}"/>
              </a:ext>
            </a:extLst>
          </p:cNvPr>
          <p:cNvSpPr>
            <a:spLocks noChangeAspect="1"/>
          </p:cNvSpPr>
          <p:nvPr/>
        </p:nvSpPr>
        <p:spPr>
          <a:xfrm>
            <a:off x="7505409" y="5140788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Kost til småtspisende</a:t>
            </a:r>
          </a:p>
        </p:txBody>
      </p:sp>
      <p:sp>
        <p:nvSpPr>
          <p:cNvPr id="60" name="Heksagon 59">
            <a:extLst>
              <a:ext uri="{FF2B5EF4-FFF2-40B4-BE49-F238E27FC236}">
                <a16:creationId xmlns:a16="http://schemas.microsoft.com/office/drawing/2014/main" id="{ED9A0B57-C0DD-4B22-9458-6461BA6602F2}"/>
              </a:ext>
            </a:extLst>
          </p:cNvPr>
          <p:cNvSpPr>
            <a:spLocks noChangeAspect="1"/>
          </p:cNvSpPr>
          <p:nvPr/>
        </p:nvSpPr>
        <p:spPr>
          <a:xfrm>
            <a:off x="8413315" y="4610482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Ernærings-drikke</a:t>
            </a:r>
          </a:p>
        </p:txBody>
      </p:sp>
      <p:sp>
        <p:nvSpPr>
          <p:cNvPr id="61" name="Heksagon 60">
            <a:extLst>
              <a:ext uri="{FF2B5EF4-FFF2-40B4-BE49-F238E27FC236}">
                <a16:creationId xmlns:a16="http://schemas.microsoft.com/office/drawing/2014/main" id="{E43B99A6-5435-4DD3-BCC7-AD044C1EC335}"/>
              </a:ext>
            </a:extLst>
          </p:cNvPr>
          <p:cNvSpPr>
            <a:spLocks noChangeAspect="1"/>
          </p:cNvSpPr>
          <p:nvPr/>
        </p:nvSpPr>
        <p:spPr>
          <a:xfrm>
            <a:off x="9356112" y="4081745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Kunstig spyt, pastiller</a:t>
            </a:r>
            <a:endParaRPr kumimoji="0" lang="da-DK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62" name="Heksagon 61">
            <a:extLst>
              <a:ext uri="{FF2B5EF4-FFF2-40B4-BE49-F238E27FC236}">
                <a16:creationId xmlns:a16="http://schemas.microsoft.com/office/drawing/2014/main" id="{200090D5-B07C-45DC-BF5C-45802F1FE12F}"/>
              </a:ext>
            </a:extLst>
          </p:cNvPr>
          <p:cNvSpPr>
            <a:spLocks noChangeAspect="1"/>
          </p:cNvSpPr>
          <p:nvPr/>
        </p:nvSpPr>
        <p:spPr>
          <a:xfrm>
            <a:off x="1442573" y="4120164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Ledsager-ordning</a:t>
            </a:r>
          </a:p>
        </p:txBody>
      </p:sp>
      <p:sp>
        <p:nvSpPr>
          <p:cNvPr id="64" name="Heksagon 63">
            <a:extLst>
              <a:ext uri="{FF2B5EF4-FFF2-40B4-BE49-F238E27FC236}">
                <a16:creationId xmlns:a16="http://schemas.microsoft.com/office/drawing/2014/main" id="{742C3330-1A0E-47C9-B9E6-AA47DEA6C6CF}"/>
              </a:ext>
            </a:extLst>
          </p:cNvPr>
          <p:cNvSpPr>
            <a:spLocks noChangeAspect="1"/>
          </p:cNvSpPr>
          <p:nvPr/>
        </p:nvSpPr>
        <p:spPr>
          <a:xfrm>
            <a:off x="1454148" y="3073223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Online købmand</a:t>
            </a:r>
          </a:p>
        </p:txBody>
      </p:sp>
      <p:sp>
        <p:nvSpPr>
          <p:cNvPr id="65" name="Heksagon 64">
            <a:extLst>
              <a:ext uri="{FF2B5EF4-FFF2-40B4-BE49-F238E27FC236}">
                <a16:creationId xmlns:a16="http://schemas.microsoft.com/office/drawing/2014/main" id="{9950FE6E-A8D7-4A49-BAFB-B178FC7F629C}"/>
              </a:ext>
            </a:extLst>
          </p:cNvPr>
          <p:cNvSpPr>
            <a:spLocks noChangeAspect="1"/>
          </p:cNvSpPr>
          <p:nvPr/>
        </p:nvSpPr>
        <p:spPr>
          <a:xfrm>
            <a:off x="9331395" y="3063440"/>
            <a:ext cx="1171574" cy="1020762"/>
          </a:xfrm>
          <a:prstGeom prst="hexagon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Spiseven, besøgsven etc.</a:t>
            </a:r>
            <a:endParaRPr kumimoji="0" lang="da-DK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B32A232D-53C0-4465-84BE-0E995F066F0B}"/>
              </a:ext>
            </a:extLst>
          </p:cNvPr>
          <p:cNvSpPr/>
          <p:nvPr/>
        </p:nvSpPr>
        <p:spPr>
          <a:xfrm rot="8218085">
            <a:off x="8687510" y="5742481"/>
            <a:ext cx="1420180" cy="5847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0" i="0" u="none" strike="noStrike" kern="1200" cap="none" spc="0" normalizeH="0" baseline="0" noProof="0" dirty="0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Cancer</a:t>
            </a:r>
          </a:p>
        </p:txBody>
      </p:sp>
      <p:sp>
        <p:nvSpPr>
          <p:cNvPr id="39" name="Rektangel 38">
            <a:extLst>
              <a:ext uri="{FF2B5EF4-FFF2-40B4-BE49-F238E27FC236}">
                <a16:creationId xmlns:a16="http://schemas.microsoft.com/office/drawing/2014/main" id="{A6465E52-6621-48FE-8A93-D6F7522C11F3}"/>
              </a:ext>
            </a:extLst>
          </p:cNvPr>
          <p:cNvSpPr/>
          <p:nvPr/>
        </p:nvSpPr>
        <p:spPr>
          <a:xfrm rot="20535002">
            <a:off x="3310760" y="361727"/>
            <a:ext cx="1385851" cy="5847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0" i="0" u="none" strike="noStrike" kern="1200" cap="none" spc="0" normalizeH="0" baseline="0" noProof="0" dirty="0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Lunge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039DB465-E885-413E-ADE4-399992C3636B}"/>
              </a:ext>
            </a:extLst>
          </p:cNvPr>
          <p:cNvSpPr/>
          <p:nvPr/>
        </p:nvSpPr>
        <p:spPr>
          <a:xfrm rot="18741961">
            <a:off x="1358193" y="1305185"/>
            <a:ext cx="1252526" cy="5847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0" i="0" u="none" strike="noStrike" kern="1200" cap="none" spc="0" normalizeH="0" baseline="0" noProof="0" dirty="0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Hjerte</a:t>
            </a:r>
          </a:p>
        </p:txBody>
      </p:sp>
      <p:sp>
        <p:nvSpPr>
          <p:cNvPr id="41" name="Rektangel 40">
            <a:extLst>
              <a:ext uri="{FF2B5EF4-FFF2-40B4-BE49-F238E27FC236}">
                <a16:creationId xmlns:a16="http://schemas.microsoft.com/office/drawing/2014/main" id="{B0FA15F4-0865-4554-9793-BDE4F55716F7}"/>
              </a:ext>
            </a:extLst>
          </p:cNvPr>
          <p:cNvSpPr/>
          <p:nvPr/>
        </p:nvSpPr>
        <p:spPr>
          <a:xfrm rot="13439126">
            <a:off x="1828568" y="5859394"/>
            <a:ext cx="1167852" cy="5847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0" i="0" u="none" strike="noStrike" kern="1200" cap="none" spc="0" normalizeH="0" baseline="0" noProof="0" dirty="0" err="1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Orto</a:t>
            </a:r>
            <a:endParaRPr kumimoji="0" lang="da-DK" sz="3200" b="0" i="0" u="none" strike="noStrike" kern="1200" cap="none" spc="0" normalizeH="0" baseline="0" noProof="0" dirty="0">
              <a:ln w="0"/>
              <a:solidFill>
                <a:srgbClr val="FFCCC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5DA715A9-C39B-4962-9C73-3C8F8634DF28}"/>
              </a:ext>
            </a:extLst>
          </p:cNvPr>
          <p:cNvSpPr/>
          <p:nvPr/>
        </p:nvSpPr>
        <p:spPr>
          <a:xfrm rot="966822">
            <a:off x="7015749" y="304149"/>
            <a:ext cx="1627847" cy="5847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0" i="0" u="none" strike="noStrike" kern="1200" cap="none" spc="0" normalizeH="0" baseline="0" noProof="0" dirty="0" err="1">
                <a:ln w="0"/>
                <a:solidFill>
                  <a:srgbClr val="FFCCC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Neuro</a:t>
            </a:r>
            <a:endParaRPr kumimoji="0" lang="da-DK" sz="3200" b="0" i="0" u="none" strike="noStrike" kern="1200" cap="none" spc="0" normalizeH="0" baseline="0" noProof="0" dirty="0">
              <a:ln w="0"/>
              <a:solidFill>
                <a:srgbClr val="FFCCC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Heksagon 43">
            <a:extLst>
              <a:ext uri="{FF2B5EF4-FFF2-40B4-BE49-F238E27FC236}">
                <a16:creationId xmlns:a16="http://schemas.microsoft.com/office/drawing/2014/main" id="{2643979B-DD35-454C-B65C-AA78BA7617C4}"/>
              </a:ext>
            </a:extLst>
          </p:cNvPr>
          <p:cNvSpPr/>
          <p:nvPr/>
        </p:nvSpPr>
        <p:spPr>
          <a:xfrm>
            <a:off x="5591805" y="70823"/>
            <a:ext cx="1125969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F.O.T.T.</a:t>
            </a:r>
          </a:p>
        </p:txBody>
      </p:sp>
      <p:sp>
        <p:nvSpPr>
          <p:cNvPr id="48" name="Heksagon 47">
            <a:extLst>
              <a:ext uri="{FF2B5EF4-FFF2-40B4-BE49-F238E27FC236}">
                <a16:creationId xmlns:a16="http://schemas.microsoft.com/office/drawing/2014/main" id="{9F926180-558A-4A4A-9272-82458A579CA6}"/>
              </a:ext>
            </a:extLst>
          </p:cNvPr>
          <p:cNvSpPr/>
          <p:nvPr/>
        </p:nvSpPr>
        <p:spPr>
          <a:xfrm>
            <a:off x="9296136" y="5270536"/>
            <a:ext cx="1125969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Diætist</a:t>
            </a:r>
          </a:p>
        </p:txBody>
      </p:sp>
      <p:sp>
        <p:nvSpPr>
          <p:cNvPr id="49" name="Heksagon 48">
            <a:extLst>
              <a:ext uri="{FF2B5EF4-FFF2-40B4-BE49-F238E27FC236}">
                <a16:creationId xmlns:a16="http://schemas.microsoft.com/office/drawing/2014/main" id="{F4428DCD-DB90-4A77-947E-4B6EBDB0208E}"/>
              </a:ext>
            </a:extLst>
          </p:cNvPr>
          <p:cNvSpPr/>
          <p:nvPr/>
        </p:nvSpPr>
        <p:spPr>
          <a:xfrm>
            <a:off x="72546" y="2430678"/>
            <a:ext cx="1659024" cy="509574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Kommunal patienttilbud</a:t>
            </a:r>
          </a:p>
        </p:txBody>
      </p:sp>
      <p:sp>
        <p:nvSpPr>
          <p:cNvPr id="50" name="Heksagon 49">
            <a:extLst>
              <a:ext uri="{FF2B5EF4-FFF2-40B4-BE49-F238E27FC236}">
                <a16:creationId xmlns:a16="http://schemas.microsoft.com/office/drawing/2014/main" id="{0E3C11BA-CBFC-43F6-BFED-0BBBEA4A62FD}"/>
              </a:ext>
            </a:extLst>
          </p:cNvPr>
          <p:cNvSpPr/>
          <p:nvPr/>
        </p:nvSpPr>
        <p:spPr>
          <a:xfrm>
            <a:off x="8686490" y="620448"/>
            <a:ext cx="1567559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Madservice</a:t>
            </a:r>
          </a:p>
        </p:txBody>
      </p:sp>
      <p:sp>
        <p:nvSpPr>
          <p:cNvPr id="52" name="Heksagon 51">
            <a:extLst>
              <a:ext uri="{FF2B5EF4-FFF2-40B4-BE49-F238E27FC236}">
                <a16:creationId xmlns:a16="http://schemas.microsoft.com/office/drawing/2014/main" id="{8675A214-0341-4AF4-81BB-F37C0925483C}"/>
              </a:ext>
            </a:extLst>
          </p:cNvPr>
          <p:cNvSpPr/>
          <p:nvPr/>
        </p:nvSpPr>
        <p:spPr>
          <a:xfrm>
            <a:off x="10406283" y="2858719"/>
            <a:ext cx="1692843" cy="40020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Ældresagen</a:t>
            </a:r>
          </a:p>
        </p:txBody>
      </p:sp>
      <p:sp>
        <p:nvSpPr>
          <p:cNvPr id="68" name="Heksagon 67">
            <a:extLst>
              <a:ext uri="{FF2B5EF4-FFF2-40B4-BE49-F238E27FC236}">
                <a16:creationId xmlns:a16="http://schemas.microsoft.com/office/drawing/2014/main" id="{CADA33F5-7278-486E-8845-EA27A8F5DA3F}"/>
              </a:ext>
            </a:extLst>
          </p:cNvPr>
          <p:cNvSpPr/>
          <p:nvPr/>
        </p:nvSpPr>
        <p:spPr>
          <a:xfrm>
            <a:off x="10286397" y="4151205"/>
            <a:ext cx="1125969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Apotek</a:t>
            </a:r>
          </a:p>
        </p:txBody>
      </p:sp>
      <p:sp>
        <p:nvSpPr>
          <p:cNvPr id="69" name="Heksagon 68">
            <a:extLst>
              <a:ext uri="{FF2B5EF4-FFF2-40B4-BE49-F238E27FC236}">
                <a16:creationId xmlns:a16="http://schemas.microsoft.com/office/drawing/2014/main" id="{872A2266-3256-4F9C-8EF0-17482E3306F3}"/>
              </a:ext>
            </a:extLst>
          </p:cNvPr>
          <p:cNvSpPr/>
          <p:nvPr/>
        </p:nvSpPr>
        <p:spPr>
          <a:xfrm>
            <a:off x="1523062" y="5395550"/>
            <a:ext cx="1500563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Egen læge</a:t>
            </a:r>
          </a:p>
        </p:txBody>
      </p:sp>
      <p:sp>
        <p:nvSpPr>
          <p:cNvPr id="72" name="Heksagon 71">
            <a:extLst>
              <a:ext uri="{FF2B5EF4-FFF2-40B4-BE49-F238E27FC236}">
                <a16:creationId xmlns:a16="http://schemas.microsoft.com/office/drawing/2014/main" id="{CBD289AC-724C-4C25-B904-12AA5E05EBAB}"/>
              </a:ext>
            </a:extLst>
          </p:cNvPr>
          <p:cNvSpPr/>
          <p:nvPr/>
        </p:nvSpPr>
        <p:spPr>
          <a:xfrm>
            <a:off x="72546" y="3606000"/>
            <a:ext cx="1535483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Pårørende</a:t>
            </a:r>
          </a:p>
        </p:txBody>
      </p:sp>
      <p:sp>
        <p:nvSpPr>
          <p:cNvPr id="73" name="Heksagon 72">
            <a:extLst>
              <a:ext uri="{FF2B5EF4-FFF2-40B4-BE49-F238E27FC236}">
                <a16:creationId xmlns:a16="http://schemas.microsoft.com/office/drawing/2014/main" id="{7B7E220A-CCBE-4513-9B78-A8DD3F85DDD9}"/>
              </a:ext>
            </a:extLst>
          </p:cNvPr>
          <p:cNvSpPr/>
          <p:nvPr/>
        </p:nvSpPr>
        <p:spPr>
          <a:xfrm>
            <a:off x="377153" y="4774288"/>
            <a:ext cx="1303911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Frivillige</a:t>
            </a:r>
          </a:p>
        </p:txBody>
      </p:sp>
      <p:sp>
        <p:nvSpPr>
          <p:cNvPr id="75" name="Heksagon 74">
            <a:extLst>
              <a:ext uri="{FF2B5EF4-FFF2-40B4-BE49-F238E27FC236}">
                <a16:creationId xmlns:a16="http://schemas.microsoft.com/office/drawing/2014/main" id="{3FD35614-89E6-4760-8BEB-A71198096E2D}"/>
              </a:ext>
            </a:extLst>
          </p:cNvPr>
          <p:cNvSpPr/>
          <p:nvPr/>
        </p:nvSpPr>
        <p:spPr>
          <a:xfrm>
            <a:off x="2848816" y="155671"/>
            <a:ext cx="1819101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Sygeplejerske</a:t>
            </a:r>
          </a:p>
        </p:txBody>
      </p:sp>
      <p:sp>
        <p:nvSpPr>
          <p:cNvPr id="76" name="Heksagon 75">
            <a:extLst>
              <a:ext uri="{FF2B5EF4-FFF2-40B4-BE49-F238E27FC236}">
                <a16:creationId xmlns:a16="http://schemas.microsoft.com/office/drawing/2014/main" id="{4D90BF9B-7209-40FA-976D-2F5D19E0EEC2}"/>
              </a:ext>
            </a:extLst>
          </p:cNvPr>
          <p:cNvSpPr/>
          <p:nvPr/>
        </p:nvSpPr>
        <p:spPr>
          <a:xfrm>
            <a:off x="7601795" y="6202529"/>
            <a:ext cx="1651499" cy="488087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Kræftens bekæmpelse</a:t>
            </a:r>
          </a:p>
        </p:txBody>
      </p:sp>
      <p:sp>
        <p:nvSpPr>
          <p:cNvPr id="77" name="Heksagon 76">
            <a:extLst>
              <a:ext uri="{FF2B5EF4-FFF2-40B4-BE49-F238E27FC236}">
                <a16:creationId xmlns:a16="http://schemas.microsoft.com/office/drawing/2014/main" id="{52CB2CA7-DA9D-4FD6-8FC1-D952B00CE6FD}"/>
              </a:ext>
            </a:extLst>
          </p:cNvPr>
          <p:cNvSpPr/>
          <p:nvPr/>
        </p:nvSpPr>
        <p:spPr>
          <a:xfrm>
            <a:off x="14854" y="1188818"/>
            <a:ext cx="2217997" cy="397683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Hjerteforeningen</a:t>
            </a:r>
          </a:p>
        </p:txBody>
      </p:sp>
      <p:sp>
        <p:nvSpPr>
          <p:cNvPr id="78" name="Heksagon 77">
            <a:extLst>
              <a:ext uri="{FF2B5EF4-FFF2-40B4-BE49-F238E27FC236}">
                <a16:creationId xmlns:a16="http://schemas.microsoft.com/office/drawing/2014/main" id="{7D82FDE6-6107-43CF-B1EB-93D8C0E31A22}"/>
              </a:ext>
            </a:extLst>
          </p:cNvPr>
          <p:cNvSpPr/>
          <p:nvPr/>
        </p:nvSpPr>
        <p:spPr>
          <a:xfrm>
            <a:off x="1046998" y="624650"/>
            <a:ext cx="2217997" cy="397683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Lungeforeningen</a:t>
            </a:r>
          </a:p>
        </p:txBody>
      </p:sp>
      <p:sp>
        <p:nvSpPr>
          <p:cNvPr id="79" name="Heksagon 78">
            <a:extLst>
              <a:ext uri="{FF2B5EF4-FFF2-40B4-BE49-F238E27FC236}">
                <a16:creationId xmlns:a16="http://schemas.microsoft.com/office/drawing/2014/main" id="{0732D492-3472-4E73-9EE7-3A589B417EA4}"/>
              </a:ext>
            </a:extLst>
          </p:cNvPr>
          <p:cNvSpPr/>
          <p:nvPr/>
        </p:nvSpPr>
        <p:spPr>
          <a:xfrm>
            <a:off x="6993135" y="92635"/>
            <a:ext cx="2596826" cy="397683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Tandlæge/tandplejer</a:t>
            </a:r>
          </a:p>
        </p:txBody>
      </p:sp>
      <p:sp>
        <p:nvSpPr>
          <p:cNvPr id="63" name="Heksagon 62">
            <a:extLst>
              <a:ext uri="{FF2B5EF4-FFF2-40B4-BE49-F238E27FC236}">
                <a16:creationId xmlns:a16="http://schemas.microsoft.com/office/drawing/2014/main" id="{19B39910-5992-4B83-930D-EB3D4C171C54}"/>
              </a:ext>
            </a:extLst>
          </p:cNvPr>
          <p:cNvSpPr/>
          <p:nvPr/>
        </p:nvSpPr>
        <p:spPr>
          <a:xfrm>
            <a:off x="60988" y="1737982"/>
            <a:ext cx="2425037" cy="397683"/>
          </a:xfrm>
          <a:prstGeom prst="hexagon">
            <a:avLst/>
          </a:prstGeom>
          <a:solidFill>
            <a:srgbClr val="9999FF"/>
          </a:solidFill>
          <a:ln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Diabetesforeningen</a:t>
            </a:r>
          </a:p>
        </p:txBody>
      </p:sp>
    </p:spTree>
    <p:extLst>
      <p:ext uri="{BB962C8B-B14F-4D97-AF65-F5344CB8AC3E}">
        <p14:creationId xmlns:p14="http://schemas.microsoft.com/office/powerpoint/2010/main" val="333343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44" grpId="0" animBg="1"/>
      <p:bldP spid="48" grpId="0" animBg="1"/>
      <p:bldP spid="49" grpId="0" animBg="1"/>
      <p:bldP spid="50" grpId="0" animBg="1"/>
      <p:bldP spid="52" grpId="0" animBg="1"/>
      <p:bldP spid="68" grpId="0" animBg="1"/>
      <p:bldP spid="69" grpId="0" animBg="1"/>
      <p:bldP spid="72" grpId="0" animBg="1"/>
      <p:bldP spid="73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63" grpId="0" animBg="1"/>
    </p:bldLst>
  </p:timing>
</p:sld>
</file>

<file path=ppt/theme/theme1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209</Words>
  <Application>Microsoft Office PowerPoint</Application>
  <PresentationFormat>Widescreen</PresentationFormat>
  <Paragraphs>62</Paragraphs>
  <Slides>1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Georgia</vt:lpstr>
      <vt:lpstr>1_Office-tema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Camilla Hindsgaul</dc:creator>
  <cp:lastModifiedBy>Camilla Hindsgaul</cp:lastModifiedBy>
  <cp:revision>1</cp:revision>
  <dcterms:created xsi:type="dcterms:W3CDTF">2021-01-28T11:30:12Z</dcterms:created>
  <dcterms:modified xsi:type="dcterms:W3CDTF">2021-01-28T11:31:55Z</dcterms:modified>
</cp:coreProperties>
</file>